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7.xml" ContentType="application/vnd.openxmlformats-officedocument.drawingml.chartshape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8.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9.xml" ContentType="application/vnd.openxmlformats-officedocument.drawingml.chartshapes+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0.xml" ContentType="application/vnd.openxmlformats-officedocument.drawingml.chartshapes+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11.xml" ContentType="application/vnd.openxmlformats-officedocument.drawingml.chartshapes+xml"/>
  <Override PartName="/ppt/charts/chart13.xml" ContentType="application/vnd.openxmlformats-officedocument.drawingml.chart+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12.xml" ContentType="application/vnd.openxmlformats-officedocument.drawingml.chartshapes+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13.xml" ContentType="application/vnd.openxmlformats-officedocument.drawingml.chartshapes+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drawings/drawing14.xml" ContentType="application/vnd.openxmlformats-officedocument.drawingml.chartshapes+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drawings/drawing15.xml" ContentType="application/vnd.openxmlformats-officedocument.drawingml.chartshapes+xml"/>
  <Override PartName="/ppt/charts/chart18.xml" ContentType="application/vnd.openxmlformats-officedocument.drawingml.chart+xml"/>
  <Override PartName="/ppt/charts/chart19.xml" ContentType="application/vnd.openxmlformats-officedocument.drawingml.chart+xml"/>
  <Override PartName="/ppt/charts/style17.xml" ContentType="application/vnd.ms-office.chartstyle+xml"/>
  <Override PartName="/ppt/charts/colors17.xml" ContentType="application/vnd.ms-office.chartcolorstyle+xml"/>
  <Override PartName="/ppt/drawings/drawing16.xml" ContentType="application/vnd.openxmlformats-officedocument.drawingml.chartshapes+xml"/>
  <Override PartName="/ppt/charts/chart20.xml" ContentType="application/vnd.openxmlformats-officedocument.drawingml.chart+xml"/>
  <Override PartName="/ppt/charts/style18.xml" ContentType="application/vnd.ms-office.chartstyle+xml"/>
  <Override PartName="/ppt/charts/colors18.xml" ContentType="application/vnd.ms-office.chartcolorstyle+xml"/>
  <Override PartName="/ppt/drawings/drawing17.xml" ContentType="application/vnd.openxmlformats-officedocument.drawingml.chartshapes+xml"/>
  <Override PartName="/ppt/charts/chart21.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2.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3.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4.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5.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6.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7.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8.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9.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0.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1.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2.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3.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4.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5.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6.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7.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8.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9.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40.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41.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2.xml" ContentType="application/vnd.openxmlformats-officedocument.drawingml.chart+xml"/>
  <Override PartName="/ppt/charts/chart43.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4.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5.xml" ContentType="application/vnd.openxmlformats-officedocument.drawingml.chart+xml"/>
  <Override PartName="/ppt/charts/chart46.xml" ContentType="application/vnd.openxmlformats-officedocument.drawingml.chart+xml"/>
  <Override PartName="/ppt/charts/chart47.xml" ContentType="application/vnd.openxmlformats-officedocument.drawingml.chart+xml"/>
  <Override PartName="/ppt/charts/chart48.xml" ContentType="application/vnd.openxmlformats-officedocument.drawingml.chart+xml"/>
  <Override PartName="/ppt/charts/chart49.xml" ContentType="application/vnd.openxmlformats-officedocument.drawingml.chart+xml"/>
  <Override PartName="/ppt/charts/chart50.xml" ContentType="application/vnd.openxmlformats-officedocument.drawingml.chart+xml"/>
  <Override PartName="/ppt/charts/chart51.xml" ContentType="application/vnd.openxmlformats-officedocument.drawingml.chart+xml"/>
  <Override PartName="/ppt/charts/chart52.xml" ContentType="application/vnd.openxmlformats-officedocument.drawingml.chart+xml"/>
  <Override PartName="/ppt/charts/chart53.xml" ContentType="application/vnd.openxmlformats-officedocument.drawingml.chart+xml"/>
  <Override PartName="/ppt/charts/chart54.xml" ContentType="application/vnd.openxmlformats-officedocument.drawingml.chart+xml"/>
  <Override PartName="/ppt/charts/chart55.xml" ContentType="application/vnd.openxmlformats-officedocument.drawingml.chart+xml"/>
  <Override PartName="/ppt/charts/chart56.xml" ContentType="application/vnd.openxmlformats-officedocument.drawingml.chart+xml"/>
  <Override PartName="/ppt/charts/chart57.xml" ContentType="application/vnd.openxmlformats-officedocument.drawingml.chart+xml"/>
  <Override PartName="/ppt/charts/chart58.xml" ContentType="application/vnd.openxmlformats-officedocument.drawingml.chart+xml"/>
  <Override PartName="/ppt/charts/chart59.xml" ContentType="application/vnd.openxmlformats-officedocument.drawingml.chart+xml"/>
  <Override PartName="/ppt/charts/chart60.xml" ContentType="application/vnd.openxmlformats-officedocument.drawingml.chart+xml"/>
  <Override PartName="/ppt/charts/chart61.xml" ContentType="application/vnd.openxmlformats-officedocument.drawingml.chart+xml"/>
  <Override PartName="/ppt/charts/style42.xml" ContentType="application/vnd.ms-office.chartstyle+xml"/>
  <Override PartName="/ppt/charts/colors42.xml" ContentType="application/vnd.ms-office.chartcolorstyle+xml"/>
  <Override PartName="/ppt/drawings/drawing18.xml" ContentType="application/vnd.openxmlformats-officedocument.drawingml.chartshapes+xml"/>
  <Override PartName="/ppt/charts/chart62.xml" ContentType="application/vnd.openxmlformats-officedocument.drawingml.chart+xml"/>
  <Override PartName="/ppt/charts/style43.xml" ContentType="application/vnd.ms-office.chartstyle+xml"/>
  <Override PartName="/ppt/charts/colors43.xml" ContentType="application/vnd.ms-office.chartcolorstyle+xml"/>
  <Override PartName="/ppt/drawings/drawing19.xml" ContentType="application/vnd.openxmlformats-officedocument.drawingml.chartshapes+xml"/>
  <Override PartName="/ppt/charts/chart63.xml" ContentType="application/vnd.openxmlformats-officedocument.drawingml.chart+xml"/>
  <Override PartName="/ppt/charts/chart64.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6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66.xml" ContentType="application/vnd.openxmlformats-officedocument.drawingml.chart+xml"/>
  <Override PartName="/ppt/charts/chart67.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68.xml" ContentType="application/vnd.openxmlformats-officedocument.drawingml.chart+xml"/>
  <Override PartName="/ppt/charts/style47.xml" ContentType="application/vnd.ms-office.chartstyle+xml"/>
  <Override PartName="/ppt/charts/colors47.xml" ContentType="application/vnd.ms-office.chartcolorstyle+xml"/>
  <Override PartName="/ppt/drawings/drawing20.xml" ContentType="application/vnd.openxmlformats-officedocument.drawingml.chartshapes+xml"/>
  <Override PartName="/ppt/charts/chart69.xml" ContentType="application/vnd.openxmlformats-officedocument.drawingml.chart+xml"/>
  <Override PartName="/ppt/charts/chart70.xml" ContentType="application/vnd.openxmlformats-officedocument.drawingml.chart+xml"/>
  <Override PartName="/ppt/charts/chart71.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72.xml" ContentType="application/vnd.openxmlformats-officedocument.drawingml.chart+xml"/>
  <Override PartName="/ppt/charts/style49.xml" ContentType="application/vnd.ms-office.chartstyle+xml"/>
  <Override PartName="/ppt/charts/colors49.xml" ContentType="application/vnd.ms-office.chartcolorstyle+xml"/>
  <Override PartName="/ppt/drawings/drawing21.xml" ContentType="application/vnd.openxmlformats-officedocument.drawingml.chartshapes+xml"/>
  <Override PartName="/ppt/charts/chart73.xml" ContentType="application/vnd.openxmlformats-officedocument.drawingml.chart+xml"/>
  <Override PartName="/ppt/charts/chart74.xml" ContentType="application/vnd.openxmlformats-officedocument.drawingml.chart+xml"/>
  <Override PartName="/ppt/charts/chart75.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76.xml" ContentType="application/vnd.openxmlformats-officedocument.drawingml.chart+xml"/>
  <Override PartName="/ppt/charts/style51.xml" ContentType="application/vnd.ms-office.chartstyle+xml"/>
  <Override PartName="/ppt/charts/colors51.xml" ContentType="application/vnd.ms-office.chartcolorstyle+xml"/>
  <Override PartName="/ppt/drawings/drawing22.xml" ContentType="application/vnd.openxmlformats-officedocument.drawingml.chartshapes+xml"/>
  <Override PartName="/ppt/charts/chart77.xml" ContentType="application/vnd.openxmlformats-officedocument.drawingml.chart+xml"/>
  <Override PartName="/ppt/charts/chart78.xml" ContentType="application/vnd.openxmlformats-officedocument.drawingml.chart+xml"/>
  <Override PartName="/ppt/charts/chart79.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80.xml" ContentType="application/vnd.openxmlformats-officedocument.drawingml.chart+xml"/>
  <Override PartName="/ppt/charts/style53.xml" ContentType="application/vnd.ms-office.chartstyle+xml"/>
  <Override PartName="/ppt/charts/colors53.xml" ContentType="application/vnd.ms-office.chartcolorstyle+xml"/>
  <Override PartName="/ppt/drawings/drawing23.xml" ContentType="application/vnd.openxmlformats-officedocument.drawingml.chartshapes+xml"/>
  <Override PartName="/ppt/charts/chart81.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4"/>
  </p:sldMasterIdLst>
  <p:sldIdLst>
    <p:sldId id="273" r:id="rId5"/>
    <p:sldId id="415" r:id="rId6"/>
    <p:sldId id="416" r:id="rId7"/>
    <p:sldId id="272" r:id="rId8"/>
    <p:sldId id="277" r:id="rId9"/>
    <p:sldId id="412" r:id="rId10"/>
    <p:sldId id="417" r:id="rId11"/>
    <p:sldId id="278" r:id="rId12"/>
    <p:sldId id="279" r:id="rId13"/>
    <p:sldId id="260" r:id="rId14"/>
    <p:sldId id="293" r:id="rId15"/>
    <p:sldId id="292" r:id="rId16"/>
    <p:sldId id="289" r:id="rId17"/>
    <p:sldId id="291" r:id="rId18"/>
    <p:sldId id="290" r:id="rId19"/>
    <p:sldId id="282" r:id="rId20"/>
    <p:sldId id="283" r:id="rId21"/>
    <p:sldId id="284" r:id="rId22"/>
    <p:sldId id="285" r:id="rId23"/>
    <p:sldId id="294" r:id="rId24"/>
    <p:sldId id="295" r:id="rId25"/>
    <p:sldId id="297" r:id="rId26"/>
    <p:sldId id="298" r:id="rId27"/>
    <p:sldId id="426" r:id="rId28"/>
    <p:sldId id="427" r:id="rId29"/>
    <p:sldId id="300" r:id="rId30"/>
    <p:sldId id="301" r:id="rId31"/>
    <p:sldId id="302" r:id="rId32"/>
    <p:sldId id="303" r:id="rId33"/>
    <p:sldId id="304" r:id="rId34"/>
    <p:sldId id="392" r:id="rId35"/>
    <p:sldId id="388" r:id="rId36"/>
    <p:sldId id="394" r:id="rId37"/>
    <p:sldId id="423" r:id="rId38"/>
    <p:sldId id="424" r:id="rId39"/>
    <p:sldId id="425" r:id="rId40"/>
    <p:sldId id="421" r:id="rId41"/>
    <p:sldId id="422"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48" autoAdjust="0"/>
    <p:restoredTop sz="94660"/>
  </p:normalViewPr>
  <p:slideViewPr>
    <p:cSldViewPr snapToGrid="0">
      <p:cViewPr>
        <p:scale>
          <a:sx n="80" d="100"/>
          <a:sy n="80" d="100"/>
        </p:scale>
        <p:origin x="619" y="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9.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0.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11.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12.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13.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chartUserShapes" Target="../drawings/drawing14.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chartUserShapes" Target="../drawings/drawing15.xml"/></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chartUserShapes" Target="../drawings/drawing16.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chartUserShapes" Target="../drawings/drawing17.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19.xml"/><Relationship Id="rId1" Type="http://schemas.microsoft.com/office/2011/relationships/chartStyle" Target="style19.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0.xml"/><Relationship Id="rId1" Type="http://schemas.microsoft.com/office/2011/relationships/chartStyle" Target="style20.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1.xml"/><Relationship Id="rId1" Type="http://schemas.microsoft.com/office/2011/relationships/chartStyle" Target="style21.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2.xml"/><Relationship Id="rId1" Type="http://schemas.microsoft.com/office/2011/relationships/chartStyle" Target="style22.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3.xml"/><Relationship Id="rId1" Type="http://schemas.microsoft.com/office/2011/relationships/chartStyle" Target="style23.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4.xml"/><Relationship Id="rId1" Type="http://schemas.microsoft.com/office/2011/relationships/chartStyle" Target="style24.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5.xml"/><Relationship Id="rId1" Type="http://schemas.microsoft.com/office/2011/relationships/chartStyle" Target="style25.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6.xml"/><Relationship Id="rId1" Type="http://schemas.microsoft.com/office/2011/relationships/chartStyle" Target="style26.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7.xml"/><Relationship Id="rId1" Type="http://schemas.microsoft.com/office/2011/relationships/chartStyle" Target="style27.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8.xml"/><Relationship Id="rId1" Type="http://schemas.microsoft.com/office/2011/relationships/chartStyle" Target="style28.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29.xml"/><Relationship Id="rId1" Type="http://schemas.microsoft.com/office/2011/relationships/chartStyle" Target="style29.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0.xml"/><Relationship Id="rId1" Type="http://schemas.microsoft.com/office/2011/relationships/chartStyle" Target="style30.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1.xml"/><Relationship Id="rId1" Type="http://schemas.microsoft.com/office/2011/relationships/chartStyle" Target="style31.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2.xml"/><Relationship Id="rId1" Type="http://schemas.microsoft.com/office/2011/relationships/chartStyle" Target="style32.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3.xml"/><Relationship Id="rId1" Type="http://schemas.microsoft.com/office/2011/relationships/chartStyle" Target="style33.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4.xml"/><Relationship Id="rId1" Type="http://schemas.microsoft.com/office/2011/relationships/chartStyle" Target="style34.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5.xml"/><Relationship Id="rId1" Type="http://schemas.microsoft.com/office/2011/relationships/chartStyle" Target="style35.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6.xml"/><Relationship Id="rId1" Type="http://schemas.microsoft.com/office/2011/relationships/chartStyle" Target="style36.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7.xml"/><Relationship Id="rId1" Type="http://schemas.microsoft.com/office/2011/relationships/chartStyle" Target="style37.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38.xml"/><Relationship Id="rId1" Type="http://schemas.microsoft.com/office/2011/relationships/chartStyle" Target="style38.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39.xml"/><Relationship Id="rId1" Type="http://schemas.microsoft.com/office/2011/relationships/chartStyle" Target="style39.xml"/></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0.xml"/><Relationship Id="rId1" Type="http://schemas.microsoft.com/office/2011/relationships/chartStyle" Target="style40.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1.xml"/><Relationship Id="rId1" Type="http://schemas.microsoft.com/office/2011/relationships/chartStyle" Target="style41.xml"/></Relationships>
</file>

<file path=ppt/charts/_rels/chart45.xml.rels><?xml version="1.0" encoding="UTF-8" standalone="yes"?>
<Relationships xmlns="http://schemas.openxmlformats.org/package/2006/relationships"><Relationship Id="rId1" Type="http://schemas.openxmlformats.org/officeDocument/2006/relationships/package" Target="../embeddings/Microsoft_Excel_Worksheet44.xlsx"/></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_rels/chart47.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8.xml.rels><?xml version="1.0" encoding="UTF-8" standalone="yes"?>
<Relationships xmlns="http://schemas.openxmlformats.org/package/2006/relationships"><Relationship Id="rId1" Type="http://schemas.openxmlformats.org/officeDocument/2006/relationships/package" Target="../embeddings/Microsoft_Excel_Worksheet47.xlsx"/></Relationships>
</file>

<file path=ppt/charts/_rels/chart49.xml.rels><?xml version="1.0" encoding="UTF-8" standalone="yes"?>
<Relationships xmlns="http://schemas.openxmlformats.org/package/2006/relationships"><Relationship Id="rId1" Type="http://schemas.openxmlformats.org/officeDocument/2006/relationships/package" Target="../embeddings/Microsoft_Excel_Worksheet48.xlsx"/></Relationships>
</file>

<file path=ppt/charts/_rels/chart50.xml.rels><?xml version="1.0" encoding="UTF-8" standalone="yes"?>
<Relationships xmlns="http://schemas.openxmlformats.org/package/2006/relationships"><Relationship Id="rId1" Type="http://schemas.openxmlformats.org/officeDocument/2006/relationships/package" Target="../embeddings/Microsoft_Excel_Worksheet49.xlsx"/></Relationships>
</file>

<file path=ppt/charts/_rels/chart51.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2.xml.rels><?xml version="1.0" encoding="UTF-8" standalone="yes"?>
<Relationships xmlns="http://schemas.openxmlformats.org/package/2006/relationships"><Relationship Id="rId1" Type="http://schemas.openxmlformats.org/officeDocument/2006/relationships/package" Target="../embeddings/Microsoft_Excel_Worksheet51.xlsx"/></Relationships>
</file>

<file path=ppt/charts/_rels/chart53.xml.rels><?xml version="1.0" encoding="UTF-8" standalone="yes"?>
<Relationships xmlns="http://schemas.openxmlformats.org/package/2006/relationships"><Relationship Id="rId1" Type="http://schemas.openxmlformats.org/officeDocument/2006/relationships/package" Target="../embeddings/Microsoft_Excel_Worksheet52.xlsx"/></Relationships>
</file>

<file path=ppt/charts/_rels/chart54.xml.rels><?xml version="1.0" encoding="UTF-8" standalone="yes"?>
<Relationships xmlns="http://schemas.openxmlformats.org/package/2006/relationships"><Relationship Id="rId1" Type="http://schemas.openxmlformats.org/officeDocument/2006/relationships/package" Target="../embeddings/Microsoft_Excel_Worksheet53.xlsx"/></Relationships>
</file>

<file path=ppt/charts/_rels/chart55.xml.rels><?xml version="1.0" encoding="UTF-8" standalone="yes"?>
<Relationships xmlns="http://schemas.openxmlformats.org/package/2006/relationships"><Relationship Id="rId1" Type="http://schemas.openxmlformats.org/officeDocument/2006/relationships/package" Target="../embeddings/Microsoft_Excel_Worksheet54.xlsx"/></Relationships>
</file>

<file path=ppt/charts/_rels/chart56.xml.rels><?xml version="1.0" encoding="UTF-8" standalone="yes"?>
<Relationships xmlns="http://schemas.openxmlformats.org/package/2006/relationships"><Relationship Id="rId1" Type="http://schemas.openxmlformats.org/officeDocument/2006/relationships/package" Target="../embeddings/Microsoft_Excel_Worksheet55.xlsx"/></Relationships>
</file>

<file path=ppt/charts/_rels/chart57.xml.rels><?xml version="1.0" encoding="UTF-8" standalone="yes"?>
<Relationships xmlns="http://schemas.openxmlformats.org/package/2006/relationships"><Relationship Id="rId1" Type="http://schemas.openxmlformats.org/officeDocument/2006/relationships/package" Target="../embeddings/Microsoft_Excel_Worksheet56.xlsx"/></Relationships>
</file>

<file path=ppt/charts/_rels/chart58.xml.rels><?xml version="1.0" encoding="UTF-8" standalone="yes"?>
<Relationships xmlns="http://schemas.openxmlformats.org/package/2006/relationships"><Relationship Id="rId1" Type="http://schemas.openxmlformats.org/officeDocument/2006/relationships/package" Target="../embeddings/Microsoft_Excel_Worksheet57.xlsx"/></Relationships>
</file>

<file path=ppt/charts/_rels/chart59.xml.rels><?xml version="1.0" encoding="UTF-8" standalone="yes"?>
<Relationships xmlns="http://schemas.openxmlformats.org/package/2006/relationships"><Relationship Id="rId1" Type="http://schemas.openxmlformats.org/officeDocument/2006/relationships/package" Target="../embeddings/Microsoft_Excel_Worksheet58.xlsx"/></Relationships>
</file>

<file path=ppt/charts/_rels/chart60.xml.rels><?xml version="1.0" encoding="UTF-8" standalone="yes"?>
<Relationships xmlns="http://schemas.openxmlformats.org/package/2006/relationships"><Relationship Id="rId1" Type="http://schemas.openxmlformats.org/officeDocument/2006/relationships/package" Target="../embeddings/Microsoft_Excel_Worksheet59.xlsx"/></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42.xml"/><Relationship Id="rId1" Type="http://schemas.microsoft.com/office/2011/relationships/chartStyle" Target="style42.xml"/><Relationship Id="rId4" Type="http://schemas.openxmlformats.org/officeDocument/2006/relationships/chartUserShapes" Target="../drawings/drawing18.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43.xml"/><Relationship Id="rId1" Type="http://schemas.microsoft.com/office/2011/relationships/chartStyle" Target="style43.xml"/><Relationship Id="rId4" Type="http://schemas.openxmlformats.org/officeDocument/2006/relationships/chartUserShapes" Target="../drawings/drawing19.xml"/></Relationships>
</file>

<file path=ppt/charts/_rels/chart63.xml.rels><?xml version="1.0" encoding="UTF-8" standalone="yes"?>
<Relationships xmlns="http://schemas.openxmlformats.org/package/2006/relationships"><Relationship Id="rId1" Type="http://schemas.openxmlformats.org/officeDocument/2006/relationships/package" Target="../embeddings/Microsoft_Excel_Worksheet62.xlsx"/></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44.xml"/><Relationship Id="rId1" Type="http://schemas.microsoft.com/office/2011/relationships/chartStyle" Target="style4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45.xml"/><Relationship Id="rId1" Type="http://schemas.microsoft.com/office/2011/relationships/chartStyle" Target="style45.xml"/></Relationships>
</file>

<file path=ppt/charts/_rels/chart66.xml.rels><?xml version="1.0" encoding="UTF-8" standalone="yes"?>
<Relationships xmlns="http://schemas.openxmlformats.org/package/2006/relationships"><Relationship Id="rId1" Type="http://schemas.openxmlformats.org/officeDocument/2006/relationships/package" Target="../embeddings/Microsoft_Excel_Worksheet65.xlsx"/></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46.xml"/><Relationship Id="rId1" Type="http://schemas.microsoft.com/office/2011/relationships/chartStyle" Target="style46.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47.xml"/><Relationship Id="rId1" Type="http://schemas.microsoft.com/office/2011/relationships/chartStyle" Target="style47.xml"/><Relationship Id="rId4" Type="http://schemas.openxmlformats.org/officeDocument/2006/relationships/chartUserShapes" Target="../drawings/drawing20.xml"/></Relationships>
</file>

<file path=ppt/charts/_rels/chart69.xml.rels><?xml version="1.0" encoding="UTF-8" standalone="yes"?>
<Relationships xmlns="http://schemas.openxmlformats.org/package/2006/relationships"><Relationship Id="rId1" Type="http://schemas.openxmlformats.org/officeDocument/2006/relationships/package" Target="../embeddings/Microsoft_Excel_Worksheet68.xlsx"/></Relationships>
</file>

<file path=ppt/charts/_rels/chart70.xml.rels><?xml version="1.0" encoding="UTF-8" standalone="yes"?>
<Relationships xmlns="http://schemas.openxmlformats.org/package/2006/relationships"><Relationship Id="rId1" Type="http://schemas.openxmlformats.org/officeDocument/2006/relationships/package" Target="../embeddings/Microsoft_Excel_Worksheet69.xlsx"/></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48.xml"/><Relationship Id="rId1" Type="http://schemas.microsoft.com/office/2011/relationships/chartStyle" Target="style48.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49.xml"/><Relationship Id="rId1" Type="http://schemas.microsoft.com/office/2011/relationships/chartStyle" Target="style49.xml"/><Relationship Id="rId4" Type="http://schemas.openxmlformats.org/officeDocument/2006/relationships/chartUserShapes" Target="../drawings/drawing21.xml"/></Relationships>
</file>

<file path=ppt/charts/_rels/chart73.xml.rels><?xml version="1.0" encoding="UTF-8" standalone="yes"?>
<Relationships xmlns="http://schemas.openxmlformats.org/package/2006/relationships"><Relationship Id="rId1" Type="http://schemas.openxmlformats.org/officeDocument/2006/relationships/package" Target="../embeddings/Microsoft_Excel_Worksheet72.xlsx"/></Relationships>
</file>

<file path=ppt/charts/_rels/chart74.xml.rels><?xml version="1.0" encoding="UTF-8" standalone="yes"?>
<Relationships xmlns="http://schemas.openxmlformats.org/package/2006/relationships"><Relationship Id="rId1" Type="http://schemas.openxmlformats.org/officeDocument/2006/relationships/package" Target="../embeddings/Microsoft_Excel_Worksheet73.xlsx"/></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50.xml"/><Relationship Id="rId1" Type="http://schemas.microsoft.com/office/2011/relationships/chartStyle" Target="style50.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51.xml"/><Relationship Id="rId1" Type="http://schemas.microsoft.com/office/2011/relationships/chartStyle" Target="style51.xml"/><Relationship Id="rId4" Type="http://schemas.openxmlformats.org/officeDocument/2006/relationships/chartUserShapes" Target="../drawings/drawing22.xml"/></Relationships>
</file>

<file path=ppt/charts/_rels/chart77.xml.rels><?xml version="1.0" encoding="UTF-8" standalone="yes"?>
<Relationships xmlns="http://schemas.openxmlformats.org/package/2006/relationships"><Relationship Id="rId1" Type="http://schemas.openxmlformats.org/officeDocument/2006/relationships/package" Target="../embeddings/Microsoft_Excel_Worksheet76.xlsx"/></Relationships>
</file>

<file path=ppt/charts/_rels/chart78.xml.rels><?xml version="1.0" encoding="UTF-8" standalone="yes"?>
<Relationships xmlns="http://schemas.openxmlformats.org/package/2006/relationships"><Relationship Id="rId1" Type="http://schemas.openxmlformats.org/officeDocument/2006/relationships/package" Target="../embeddings/Microsoft_Excel_Worksheet77.xlsx"/></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52.xml"/><Relationship Id="rId1" Type="http://schemas.microsoft.com/office/2011/relationships/chartStyle" Target="style52.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53.xml"/><Relationship Id="rId1" Type="http://schemas.microsoft.com/office/2011/relationships/chartStyle" Target="style53.xml"/><Relationship Id="rId4" Type="http://schemas.openxmlformats.org/officeDocument/2006/relationships/chartUserShapes" Target="../drawings/drawing23.xml"/></Relationships>
</file>

<file path=ppt/charts/_rels/chart81.xml.rels><?xml version="1.0" encoding="UTF-8" standalone="yes"?>
<Relationships xmlns="http://schemas.openxmlformats.org/package/2006/relationships"><Relationship Id="rId1" Type="http://schemas.openxmlformats.org/officeDocument/2006/relationships/package" Target="../embeddings/Microsoft_Excel_Worksheet8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period of Litigation </a:t>
            </a:r>
          </a:p>
        </c:rich>
      </c:tx>
      <c:layout>
        <c:manualLayout>
          <c:xMode val="edge"/>
          <c:yMode val="edge"/>
          <c:x val="0.1960501421697288"/>
          <c:y val="3.787878787878788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1">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11</c:v>
                </c:pt>
              </c:numCache>
            </c:numRef>
          </c:val>
          <c:extLst>
            <c:ext xmlns:c16="http://schemas.microsoft.com/office/drawing/2014/chart" uri="{C3380CC4-5D6E-409C-BE32-E72D297353CC}">
              <c16:uniqueId val="{00000000-6DB5-4572-9945-D0BF5E93AE10}"/>
            </c:ext>
          </c:extLst>
        </c:ser>
        <c:ser>
          <c:idx val="1"/>
          <c:order val="1"/>
          <c:tx>
            <c:strRef>
              <c:f>Sheet1!$C$1</c:f>
              <c:strCache>
                <c:ptCount val="1"/>
                <c:pt idx="0">
                  <c:v>2019</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30</c:v>
                </c:pt>
              </c:numCache>
            </c:numRef>
          </c:val>
          <c:extLst>
            <c:ext xmlns:c16="http://schemas.microsoft.com/office/drawing/2014/chart" uri="{C3380CC4-5D6E-409C-BE32-E72D297353CC}">
              <c16:uniqueId val="{00000001-6DB5-4572-9945-D0BF5E93AE10}"/>
            </c:ext>
          </c:extLst>
        </c:ser>
        <c:ser>
          <c:idx val="2"/>
          <c:order val="2"/>
          <c:tx>
            <c:strRef>
              <c:f>Sheet1!$D$1</c:f>
              <c:strCache>
                <c:ptCount val="1"/>
                <c:pt idx="0">
                  <c:v>2018</c:v>
                </c:pt>
              </c:strCache>
            </c:strRef>
          </c:tx>
          <c:spPr>
            <a:solidFill>
              <a:schemeClr val="accent1">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40</c:v>
                </c:pt>
              </c:numCache>
            </c:numRef>
          </c:val>
          <c:extLst>
            <c:ext xmlns:c16="http://schemas.microsoft.com/office/drawing/2014/chart" uri="{C3380CC4-5D6E-409C-BE32-E72D297353CC}">
              <c16:uniqueId val="{00000002-6DB5-4572-9945-D0BF5E93AE10}"/>
            </c:ext>
          </c:extLst>
        </c:ser>
        <c:dLbls>
          <c:showLegendKey val="0"/>
          <c:showVal val="1"/>
          <c:showCatName val="0"/>
          <c:showSerName val="0"/>
          <c:showPercent val="0"/>
          <c:showBubbleSize val="0"/>
        </c:dLbls>
        <c:gapWidth val="150"/>
        <c:overlap val="-25"/>
        <c:axId val="432527360"/>
        <c:axId val="432527920"/>
      </c:barChart>
      <c:catAx>
        <c:axId val="43252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2527920"/>
        <c:crosses val="autoZero"/>
        <c:auto val="1"/>
        <c:lblAlgn val="ctr"/>
        <c:lblOffset val="100"/>
        <c:noMultiLvlLbl val="0"/>
      </c:catAx>
      <c:valAx>
        <c:axId val="432527920"/>
        <c:scaling>
          <c:orientation val="minMax"/>
        </c:scaling>
        <c:delete val="1"/>
        <c:axPos val="l"/>
        <c:numFmt formatCode="General" sourceLinked="1"/>
        <c:majorTickMark val="none"/>
        <c:minorTickMark val="none"/>
        <c:tickLblPos val="nextTo"/>
        <c:crossAx val="432527360"/>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Period of Filing </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3.8194444444444448E-2"/>
          <c:y val="0.18749008744568854"/>
          <c:w val="0.92361111111111116"/>
          <c:h val="0.70114309587960555"/>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7</c:v>
                </c:pt>
              </c:numCache>
            </c:numRef>
          </c:val>
          <c:extLst>
            <c:ext xmlns:c16="http://schemas.microsoft.com/office/drawing/2014/chart" uri="{C3380CC4-5D6E-409C-BE32-E72D297353CC}">
              <c16:uniqueId val="{00000000-6D25-433B-850A-23009FC4E939}"/>
            </c:ext>
          </c:extLst>
        </c:ser>
        <c:ser>
          <c:idx val="1"/>
          <c:order val="1"/>
          <c:tx>
            <c:strRef>
              <c:f>Sheet1!$C$1</c:f>
              <c:strCache>
                <c:ptCount val="1"/>
                <c:pt idx="0">
                  <c:v>2019</c:v>
                </c:pt>
              </c:strCache>
            </c:strRef>
          </c:tx>
          <c:spPr>
            <a:solidFill>
              <a:schemeClr val="accent5"/>
            </a:solidFill>
            <a:ln>
              <a:noFill/>
            </a:ln>
            <a:effectLst/>
          </c:spPr>
          <c:invertIfNegative val="0"/>
          <c:dLbls>
            <c:dLbl>
              <c:idx val="0"/>
              <c:tx>
                <c:rich>
                  <a:bodyPr/>
                  <a:lstStyle/>
                  <a:p>
                    <a:fld id="{1491B1DB-E845-4D55-9BC6-25E1B2419965}" type="VALUE">
                      <a:rPr lang="en-US" smtClean="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D25-433B-850A-23009FC4E939}"/>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8</c:v>
                </c:pt>
              </c:numCache>
            </c:numRef>
          </c:val>
          <c:extLst>
            <c:ext xmlns:c16="http://schemas.microsoft.com/office/drawing/2014/chart" uri="{C3380CC4-5D6E-409C-BE32-E72D297353CC}">
              <c16:uniqueId val="{00000002-6D25-433B-850A-23009FC4E939}"/>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12</c:v>
                </c:pt>
              </c:numCache>
            </c:numRef>
          </c:val>
          <c:extLst>
            <c:ext xmlns:c16="http://schemas.microsoft.com/office/drawing/2014/chart" uri="{C3380CC4-5D6E-409C-BE32-E72D297353CC}">
              <c16:uniqueId val="{00000003-6D25-433B-850A-23009FC4E939}"/>
            </c:ext>
          </c:extLst>
        </c:ser>
        <c:dLbls>
          <c:showLegendKey val="0"/>
          <c:showVal val="1"/>
          <c:showCatName val="0"/>
          <c:showSerName val="0"/>
          <c:showPercent val="0"/>
          <c:showBubbleSize val="0"/>
        </c:dLbls>
        <c:gapWidth val="150"/>
        <c:overlap val="-25"/>
        <c:axId val="426163456"/>
        <c:axId val="426164016"/>
      </c:barChart>
      <c:catAx>
        <c:axId val="42616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26164016"/>
        <c:crosses val="autoZero"/>
        <c:auto val="1"/>
        <c:lblAlgn val="ctr"/>
        <c:lblOffset val="100"/>
        <c:noMultiLvlLbl val="0"/>
      </c:catAx>
      <c:valAx>
        <c:axId val="426164016"/>
        <c:scaling>
          <c:orientation val="minMax"/>
        </c:scaling>
        <c:delete val="1"/>
        <c:axPos val="l"/>
        <c:numFmt formatCode="General" sourceLinked="1"/>
        <c:majorTickMark val="none"/>
        <c:minorTickMark val="none"/>
        <c:tickLblPos val="nextTo"/>
        <c:crossAx val="426163456"/>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Age of Adjudicated Case</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28</c:v>
                </c:pt>
              </c:numCache>
            </c:numRef>
          </c:val>
          <c:extLst>
            <c:ext xmlns:c16="http://schemas.microsoft.com/office/drawing/2014/chart" uri="{C3380CC4-5D6E-409C-BE32-E72D297353CC}">
              <c16:uniqueId val="{00000000-7D94-4BE7-B1B1-FAA7821BAF99}"/>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47</c:v>
                </c:pt>
              </c:numCache>
            </c:numRef>
          </c:val>
          <c:extLst>
            <c:ext xmlns:c16="http://schemas.microsoft.com/office/drawing/2014/chart" uri="{C3380CC4-5D6E-409C-BE32-E72D297353CC}">
              <c16:uniqueId val="{00000001-7D94-4BE7-B1B1-FAA7821BAF99}"/>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67</c:v>
                </c:pt>
              </c:numCache>
            </c:numRef>
          </c:val>
          <c:extLst>
            <c:ext xmlns:c16="http://schemas.microsoft.com/office/drawing/2014/chart" uri="{C3380CC4-5D6E-409C-BE32-E72D297353CC}">
              <c16:uniqueId val="{00000002-7D94-4BE7-B1B1-FAA7821BAF99}"/>
            </c:ext>
          </c:extLst>
        </c:ser>
        <c:dLbls>
          <c:showLegendKey val="0"/>
          <c:showVal val="1"/>
          <c:showCatName val="0"/>
          <c:showSerName val="0"/>
          <c:showPercent val="0"/>
          <c:showBubbleSize val="0"/>
        </c:dLbls>
        <c:gapWidth val="150"/>
        <c:overlap val="-25"/>
        <c:axId val="430215536"/>
        <c:axId val="343404208"/>
      </c:barChart>
      <c:catAx>
        <c:axId val="430215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343404208"/>
        <c:crosses val="autoZero"/>
        <c:auto val="1"/>
        <c:lblAlgn val="ctr"/>
        <c:lblOffset val="100"/>
        <c:noMultiLvlLbl val="0"/>
      </c:catAx>
      <c:valAx>
        <c:axId val="343404208"/>
        <c:scaling>
          <c:orientation val="minMax"/>
        </c:scaling>
        <c:delete val="1"/>
        <c:axPos val="l"/>
        <c:numFmt formatCode="General" sourceLinked="1"/>
        <c:majorTickMark val="none"/>
        <c:minorTickMark val="none"/>
        <c:tickLblPos val="nextTo"/>
        <c:crossAx val="430215536"/>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Period for Case Management </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15</c:v>
                </c:pt>
              </c:numCache>
            </c:numRef>
          </c:val>
          <c:extLst>
            <c:ext xmlns:c16="http://schemas.microsoft.com/office/drawing/2014/chart" uri="{C3380CC4-5D6E-409C-BE32-E72D297353CC}">
              <c16:uniqueId val="{00000000-EAE4-420E-82AD-3BCCBB738DD1}"/>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14</c:v>
                </c:pt>
              </c:numCache>
            </c:numRef>
          </c:val>
          <c:extLst>
            <c:ext xmlns:c16="http://schemas.microsoft.com/office/drawing/2014/chart" uri="{C3380CC4-5D6E-409C-BE32-E72D297353CC}">
              <c16:uniqueId val="{00000001-EAE4-420E-82AD-3BCCBB738DD1}"/>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22</c:v>
                </c:pt>
              </c:numCache>
            </c:numRef>
          </c:val>
          <c:extLst>
            <c:ext xmlns:c16="http://schemas.microsoft.com/office/drawing/2014/chart" uri="{C3380CC4-5D6E-409C-BE32-E72D297353CC}">
              <c16:uniqueId val="{00000002-EAE4-420E-82AD-3BCCBB738DD1}"/>
            </c:ext>
          </c:extLst>
        </c:ser>
        <c:dLbls>
          <c:showLegendKey val="0"/>
          <c:showVal val="1"/>
          <c:showCatName val="0"/>
          <c:showSerName val="0"/>
          <c:showPercent val="0"/>
          <c:showBubbleSize val="0"/>
        </c:dLbls>
        <c:gapWidth val="150"/>
        <c:overlap val="-25"/>
        <c:axId val="426174096"/>
        <c:axId val="426161216"/>
      </c:barChart>
      <c:catAx>
        <c:axId val="426174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26161216"/>
        <c:crosses val="autoZero"/>
        <c:auto val="1"/>
        <c:lblAlgn val="ctr"/>
        <c:lblOffset val="100"/>
        <c:noMultiLvlLbl val="0"/>
      </c:catAx>
      <c:valAx>
        <c:axId val="426161216"/>
        <c:scaling>
          <c:orientation val="minMax"/>
        </c:scaling>
        <c:delete val="1"/>
        <c:axPos val="l"/>
        <c:numFmt formatCode="General" sourceLinked="1"/>
        <c:majorTickMark val="none"/>
        <c:minorTickMark val="none"/>
        <c:tickLblPos val="nextTo"/>
        <c:crossAx val="426174096"/>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Adjudication Percentage </a:t>
            </a:r>
          </a:p>
        </c:rich>
      </c:tx>
      <c:layout>
        <c:manualLayout>
          <c:xMode val="edge"/>
          <c:yMode val="edge"/>
          <c:x val="0.34751722440944882"/>
          <c:y val="6.313131313131313E-3"/>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3.7152777777777778E-2"/>
          <c:y val="0.19965948858665397"/>
          <c:w val="0.93125000000000002"/>
          <c:h val="0.6742558457449736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dLbl>
              <c:idx val="0"/>
              <c:tx>
                <c:rich>
                  <a:bodyPr/>
                  <a:lstStyle/>
                  <a:p>
                    <a:r>
                      <a:rPr lang="en-US"/>
                      <a:t>96%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538E-46F0-B274-D0B981F1BA9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0%</c:formatCode>
                <c:ptCount val="1"/>
              </c:numCache>
            </c:numRef>
          </c:cat>
          <c:val>
            <c:numRef>
              <c:f>Sheet1!$B$2</c:f>
              <c:numCache>
                <c:formatCode>0%</c:formatCode>
                <c:ptCount val="1"/>
                <c:pt idx="0">
                  <c:v>0.96</c:v>
                </c:pt>
              </c:numCache>
            </c:numRef>
          </c:val>
          <c:extLst>
            <c:ext xmlns:c16="http://schemas.microsoft.com/office/drawing/2014/chart" uri="{C3380CC4-5D6E-409C-BE32-E72D297353CC}">
              <c16:uniqueId val="{00000001-538E-46F0-B274-D0B981F1BA9F}"/>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0%</c:formatCode>
                <c:ptCount val="1"/>
              </c:numCache>
            </c:numRef>
          </c:cat>
          <c:val>
            <c:numRef>
              <c:f>Sheet1!$C$2</c:f>
              <c:numCache>
                <c:formatCode>0%</c:formatCode>
                <c:ptCount val="1"/>
                <c:pt idx="0">
                  <c:v>0.99</c:v>
                </c:pt>
              </c:numCache>
            </c:numRef>
          </c:val>
          <c:extLst>
            <c:ext xmlns:c16="http://schemas.microsoft.com/office/drawing/2014/chart" uri="{C3380CC4-5D6E-409C-BE32-E72D297353CC}">
              <c16:uniqueId val="{00000002-538E-46F0-B274-D0B981F1BA9F}"/>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0%</c:formatCode>
                <c:ptCount val="1"/>
              </c:numCache>
            </c:numRef>
          </c:cat>
          <c:val>
            <c:numRef>
              <c:f>Sheet1!$D$2</c:f>
              <c:numCache>
                <c:formatCode>0%</c:formatCode>
                <c:ptCount val="1"/>
                <c:pt idx="0">
                  <c:v>0.95</c:v>
                </c:pt>
              </c:numCache>
            </c:numRef>
          </c:val>
          <c:extLst>
            <c:ext xmlns:c16="http://schemas.microsoft.com/office/drawing/2014/chart" uri="{C3380CC4-5D6E-409C-BE32-E72D297353CC}">
              <c16:uniqueId val="{00000003-538E-46F0-B274-D0B981F1BA9F}"/>
            </c:ext>
          </c:extLst>
        </c:ser>
        <c:dLbls>
          <c:showLegendKey val="0"/>
          <c:showVal val="1"/>
          <c:showCatName val="0"/>
          <c:showSerName val="0"/>
          <c:showPercent val="0"/>
          <c:showBubbleSize val="0"/>
        </c:dLbls>
        <c:gapWidth val="150"/>
        <c:overlap val="-25"/>
        <c:axId val="426249024"/>
        <c:axId val="426276560"/>
      </c:barChart>
      <c:catAx>
        <c:axId val="426249024"/>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26276560"/>
        <c:crosses val="autoZero"/>
        <c:auto val="1"/>
        <c:lblAlgn val="ctr"/>
        <c:lblOffset val="100"/>
        <c:noMultiLvlLbl val="0"/>
      </c:catAx>
      <c:valAx>
        <c:axId val="426276560"/>
        <c:scaling>
          <c:orientation val="minMax"/>
        </c:scaling>
        <c:delete val="1"/>
        <c:axPos val="l"/>
        <c:numFmt formatCode="0%" sourceLinked="1"/>
        <c:majorTickMark val="none"/>
        <c:minorTickMark val="none"/>
        <c:tickLblPos val="nextTo"/>
        <c:crossAx val="426249024"/>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Age of Adjudicated Cases (Working Days) </a:t>
            </a:r>
          </a:p>
        </c:rich>
      </c:tx>
      <c:layout>
        <c:manualLayout>
          <c:xMode val="edge"/>
          <c:yMode val="edge"/>
          <c:x val="0.12585055774278214"/>
          <c:y val="3.787878787878788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19</c:v>
                </c:pt>
              </c:numCache>
            </c:numRef>
          </c:val>
          <c:extLst>
            <c:ext xmlns:c16="http://schemas.microsoft.com/office/drawing/2014/chart" uri="{C3380CC4-5D6E-409C-BE32-E72D297353CC}">
              <c16:uniqueId val="{00000000-AECD-4AE7-9F1F-09EFB0E5B720}"/>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32</c:v>
                </c:pt>
              </c:numCache>
            </c:numRef>
          </c:val>
          <c:extLst>
            <c:ext xmlns:c16="http://schemas.microsoft.com/office/drawing/2014/chart" uri="{C3380CC4-5D6E-409C-BE32-E72D297353CC}">
              <c16:uniqueId val="{00000001-AECD-4AE7-9F1F-09EFB0E5B720}"/>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52</c:v>
                </c:pt>
              </c:numCache>
            </c:numRef>
          </c:val>
          <c:extLst>
            <c:ext xmlns:c16="http://schemas.microsoft.com/office/drawing/2014/chart" uri="{C3380CC4-5D6E-409C-BE32-E72D297353CC}">
              <c16:uniqueId val="{00000002-AECD-4AE7-9F1F-09EFB0E5B720}"/>
            </c:ext>
          </c:extLst>
        </c:ser>
        <c:dLbls>
          <c:showLegendKey val="0"/>
          <c:showVal val="1"/>
          <c:showCatName val="0"/>
          <c:showSerName val="0"/>
          <c:showPercent val="0"/>
          <c:showBubbleSize val="0"/>
        </c:dLbls>
        <c:gapWidth val="150"/>
        <c:overlap val="-25"/>
        <c:axId val="426280480"/>
        <c:axId val="426279920"/>
      </c:barChart>
      <c:catAx>
        <c:axId val="42628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26279920"/>
        <c:crosses val="autoZero"/>
        <c:auto val="1"/>
        <c:lblAlgn val="ctr"/>
        <c:lblOffset val="100"/>
        <c:noMultiLvlLbl val="0"/>
      </c:catAx>
      <c:valAx>
        <c:axId val="426279920"/>
        <c:scaling>
          <c:orientation val="minMax"/>
        </c:scaling>
        <c:delete val="1"/>
        <c:axPos val="l"/>
        <c:numFmt formatCode="General" sourceLinked="1"/>
        <c:majorTickMark val="none"/>
        <c:minorTickMark val="none"/>
        <c:tickLblPos val="nextTo"/>
        <c:crossAx val="426280480"/>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Adjudication Percentage</a:t>
            </a:r>
          </a:p>
        </c:rich>
      </c:tx>
      <c:layout>
        <c:manualLayout>
          <c:xMode val="edge"/>
          <c:yMode val="edge"/>
          <c:x val="0.20091152668416448"/>
          <c:y val="2.5252525252525252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4.0625000000000001E-2"/>
          <c:y val="0.20597269602723653"/>
          <c:w val="0.93125000000000002"/>
          <c:h val="0.6742558457449736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0.97</c:v>
                </c:pt>
              </c:numCache>
            </c:numRef>
          </c:val>
          <c:extLst>
            <c:ext xmlns:c16="http://schemas.microsoft.com/office/drawing/2014/chart" uri="{C3380CC4-5D6E-409C-BE32-E72D297353CC}">
              <c16:uniqueId val="{00000000-8E3E-41A8-ACC1-64369196321B}"/>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0.99</c:v>
                </c:pt>
              </c:numCache>
            </c:numRef>
          </c:val>
          <c:extLst>
            <c:ext xmlns:c16="http://schemas.microsoft.com/office/drawing/2014/chart" uri="{C3380CC4-5D6E-409C-BE32-E72D297353CC}">
              <c16:uniqueId val="{00000001-8E3E-41A8-ACC1-64369196321B}"/>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0.94</c:v>
                </c:pt>
              </c:numCache>
            </c:numRef>
          </c:val>
          <c:extLst>
            <c:ext xmlns:c16="http://schemas.microsoft.com/office/drawing/2014/chart" uri="{C3380CC4-5D6E-409C-BE32-E72D297353CC}">
              <c16:uniqueId val="{00000002-8E3E-41A8-ACC1-64369196321B}"/>
            </c:ext>
          </c:extLst>
        </c:ser>
        <c:dLbls>
          <c:showLegendKey val="0"/>
          <c:showVal val="1"/>
          <c:showCatName val="0"/>
          <c:showSerName val="0"/>
          <c:showPercent val="0"/>
          <c:showBubbleSize val="0"/>
        </c:dLbls>
        <c:gapWidth val="150"/>
        <c:overlap val="-25"/>
        <c:axId val="430858720"/>
        <c:axId val="430858160"/>
      </c:barChart>
      <c:catAx>
        <c:axId val="430858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0858160"/>
        <c:crosses val="autoZero"/>
        <c:auto val="1"/>
        <c:lblAlgn val="ctr"/>
        <c:lblOffset val="100"/>
        <c:noMultiLvlLbl val="0"/>
      </c:catAx>
      <c:valAx>
        <c:axId val="430858160"/>
        <c:scaling>
          <c:orientation val="minMax"/>
        </c:scaling>
        <c:delete val="1"/>
        <c:axPos val="l"/>
        <c:numFmt formatCode="0%" sourceLinked="1"/>
        <c:majorTickMark val="none"/>
        <c:minorTickMark val="none"/>
        <c:tickLblPos val="nextTo"/>
        <c:crossAx val="430858720"/>
        <c:crosses val="autoZero"/>
        <c:crossBetween val="between"/>
      </c:valAx>
      <c:spPr>
        <a:noFill/>
        <a:ln>
          <a:noFill/>
        </a:ln>
        <a:effectLst/>
      </c:spPr>
    </c:plotArea>
    <c:plotVisOnly val="1"/>
    <c:dispBlanksAs val="gap"/>
    <c:showDLblsOverMax val="0"/>
  </c:chart>
  <c:spPr>
    <a:noFill/>
    <a:ln>
      <a:noFill/>
    </a:ln>
    <a:effectLst/>
  </c:spPr>
  <c:txPr>
    <a:bodyPr/>
    <a:lstStyle/>
    <a:p>
      <a:pPr rtl="1">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Period of Filing</a:t>
            </a:r>
          </a:p>
        </c:rich>
      </c:tx>
      <c:layout>
        <c:manualLayout>
          <c:xMode val="edge"/>
          <c:yMode val="edge"/>
          <c:x val="0.2315362532808399"/>
          <c:y val="7.0877786975974105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3</c:v>
                </c:pt>
              </c:numCache>
            </c:numRef>
          </c:val>
          <c:extLst>
            <c:ext xmlns:c16="http://schemas.microsoft.com/office/drawing/2014/chart" uri="{C3380CC4-5D6E-409C-BE32-E72D297353CC}">
              <c16:uniqueId val="{00000000-7558-402D-B1C0-4480D83B03D0}"/>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3</c:v>
                </c:pt>
              </c:numCache>
            </c:numRef>
          </c:val>
          <c:extLst>
            <c:ext xmlns:c16="http://schemas.microsoft.com/office/drawing/2014/chart" uri="{C3380CC4-5D6E-409C-BE32-E72D297353CC}">
              <c16:uniqueId val="{00000001-7558-402D-B1C0-4480D83B03D0}"/>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5</c:v>
                </c:pt>
              </c:numCache>
            </c:numRef>
          </c:val>
          <c:extLst>
            <c:ext xmlns:c16="http://schemas.microsoft.com/office/drawing/2014/chart" uri="{C3380CC4-5D6E-409C-BE32-E72D297353CC}">
              <c16:uniqueId val="{00000002-7558-402D-B1C0-4480D83B03D0}"/>
            </c:ext>
          </c:extLst>
        </c:ser>
        <c:dLbls>
          <c:showLegendKey val="0"/>
          <c:showVal val="1"/>
          <c:showCatName val="0"/>
          <c:showSerName val="0"/>
          <c:showPercent val="0"/>
          <c:showBubbleSize val="0"/>
        </c:dLbls>
        <c:gapWidth val="150"/>
        <c:overlap val="-25"/>
        <c:axId val="426278240"/>
        <c:axId val="426277680"/>
      </c:barChart>
      <c:catAx>
        <c:axId val="42627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26277680"/>
        <c:crosses val="autoZero"/>
        <c:auto val="1"/>
        <c:lblAlgn val="ctr"/>
        <c:lblOffset val="100"/>
        <c:noMultiLvlLbl val="0"/>
      </c:catAx>
      <c:valAx>
        <c:axId val="426277680"/>
        <c:scaling>
          <c:orientation val="minMax"/>
        </c:scaling>
        <c:delete val="1"/>
        <c:axPos val="l"/>
        <c:numFmt formatCode="General" sourceLinked="1"/>
        <c:majorTickMark val="none"/>
        <c:minorTickMark val="none"/>
        <c:tickLblPos val="nextTo"/>
        <c:crossAx val="426278240"/>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Period of Litigation </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5.2083333333333336E-2"/>
          <c:y val="0.18808520104868029"/>
          <c:w val="0.92361111111111116"/>
          <c:h val="0.70019449208186313"/>
        </c:manualLayout>
      </c:layout>
      <c:barChart>
        <c:barDir val="col"/>
        <c:grouping val="clustered"/>
        <c:varyColors val="0"/>
        <c:ser>
          <c:idx val="0"/>
          <c:order val="0"/>
          <c:tx>
            <c:strRef>
              <c:f>Sheet1!$B$1</c:f>
              <c:strCache>
                <c:ptCount val="1"/>
                <c:pt idx="0">
                  <c:v>2021</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8</c:v>
                </c:pt>
              </c:numCache>
            </c:numRef>
          </c:val>
          <c:extLst>
            <c:ext xmlns:c16="http://schemas.microsoft.com/office/drawing/2014/chart" uri="{C3380CC4-5D6E-409C-BE32-E72D297353CC}">
              <c16:uniqueId val="{00000000-BF20-4591-B9C1-FDF50EFA629F}"/>
            </c:ext>
          </c:extLst>
        </c:ser>
        <c:ser>
          <c:idx val="1"/>
          <c:order val="1"/>
          <c:tx>
            <c:strRef>
              <c:f>Sheet1!$C$1</c:f>
              <c:strCache>
                <c:ptCount val="1"/>
                <c:pt idx="0">
                  <c:v>2020</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23</c:v>
                </c:pt>
              </c:numCache>
            </c:numRef>
          </c:val>
          <c:extLst>
            <c:ext xmlns:c16="http://schemas.microsoft.com/office/drawing/2014/chart" uri="{C3380CC4-5D6E-409C-BE32-E72D297353CC}">
              <c16:uniqueId val="{00000001-BF20-4591-B9C1-FDF50EFA629F}"/>
            </c:ext>
          </c:extLst>
        </c:ser>
        <c:ser>
          <c:idx val="2"/>
          <c:order val="2"/>
          <c:tx>
            <c:strRef>
              <c:f>Sheet1!$D$1</c:f>
              <c:strCache>
                <c:ptCount val="1"/>
                <c:pt idx="0">
                  <c:v>2019</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34</c:v>
                </c:pt>
              </c:numCache>
            </c:numRef>
          </c:val>
          <c:extLst>
            <c:ext xmlns:c16="http://schemas.microsoft.com/office/drawing/2014/chart" uri="{C3380CC4-5D6E-409C-BE32-E72D297353CC}">
              <c16:uniqueId val="{00000002-BF20-4591-B9C1-FDF50EFA629F}"/>
            </c:ext>
          </c:extLst>
        </c:ser>
        <c:dLbls>
          <c:showLegendKey val="0"/>
          <c:showVal val="1"/>
          <c:showCatName val="0"/>
          <c:showSerName val="0"/>
          <c:showPercent val="0"/>
          <c:showBubbleSize val="0"/>
        </c:dLbls>
        <c:gapWidth val="150"/>
        <c:overlap val="-25"/>
        <c:axId val="426242304"/>
        <c:axId val="426242864"/>
      </c:barChart>
      <c:catAx>
        <c:axId val="42624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26242864"/>
        <c:crosses val="autoZero"/>
        <c:auto val="1"/>
        <c:lblAlgn val="ctr"/>
        <c:lblOffset val="100"/>
        <c:noMultiLvlLbl val="0"/>
      </c:catAx>
      <c:valAx>
        <c:axId val="426242864"/>
        <c:scaling>
          <c:orientation val="minMax"/>
        </c:scaling>
        <c:delete val="1"/>
        <c:axPos val="l"/>
        <c:numFmt formatCode="General" sourceLinked="1"/>
        <c:majorTickMark val="none"/>
        <c:minorTickMark val="none"/>
        <c:tickLblPos val="nextTo"/>
        <c:crossAx val="426242304"/>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Period of Case Management </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3.8194444444444448E-2"/>
          <c:y val="0.27838514403234738"/>
          <c:w val="0.92361111111111116"/>
          <c:h val="0.60494656076531872"/>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8</c:v>
                </c:pt>
              </c:numCache>
            </c:numRef>
          </c:val>
          <c:extLst>
            <c:ext xmlns:c16="http://schemas.microsoft.com/office/drawing/2014/chart" uri="{C3380CC4-5D6E-409C-BE32-E72D297353CC}">
              <c16:uniqueId val="{00000000-2F76-42F9-BC60-A4ABB9469EFD}"/>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6</c:v>
                </c:pt>
              </c:numCache>
            </c:numRef>
          </c:val>
          <c:extLst>
            <c:ext xmlns:c16="http://schemas.microsoft.com/office/drawing/2014/chart" uri="{C3380CC4-5D6E-409C-BE32-E72D297353CC}">
              <c16:uniqueId val="{00000001-2F76-42F9-BC60-A4ABB9469EFD}"/>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13</c:v>
                </c:pt>
              </c:numCache>
            </c:numRef>
          </c:val>
          <c:extLst>
            <c:ext xmlns:c16="http://schemas.microsoft.com/office/drawing/2014/chart" uri="{C3380CC4-5D6E-409C-BE32-E72D297353CC}">
              <c16:uniqueId val="{00000002-2F76-42F9-BC60-A4ABB9469EFD}"/>
            </c:ext>
          </c:extLst>
        </c:ser>
        <c:dLbls>
          <c:showLegendKey val="0"/>
          <c:showVal val="1"/>
          <c:showCatName val="0"/>
          <c:showSerName val="0"/>
          <c:showPercent val="0"/>
          <c:showBubbleSize val="0"/>
        </c:dLbls>
        <c:gapWidth val="150"/>
        <c:overlap val="-25"/>
        <c:axId val="426160096"/>
        <c:axId val="426173536"/>
      </c:barChart>
      <c:catAx>
        <c:axId val="426160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26173536"/>
        <c:crosses val="autoZero"/>
        <c:auto val="1"/>
        <c:lblAlgn val="ctr"/>
        <c:lblOffset val="100"/>
        <c:noMultiLvlLbl val="0"/>
      </c:catAx>
      <c:valAx>
        <c:axId val="426173536"/>
        <c:scaling>
          <c:orientation val="minMax"/>
        </c:scaling>
        <c:delete val="1"/>
        <c:axPos val="l"/>
        <c:numFmt formatCode="General" sourceLinked="1"/>
        <c:majorTickMark val="none"/>
        <c:minorTickMark val="none"/>
        <c:tickLblPos val="nextTo"/>
        <c:crossAx val="426160096"/>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Period of Litigation </a:t>
            </a:r>
          </a:p>
        </c:rich>
      </c:tx>
      <c:layout>
        <c:manualLayout>
          <c:xMode val="edge"/>
          <c:yMode val="edge"/>
          <c:x val="0.18980889107611548"/>
          <c:y val="3.3946796193147472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3.125E-2"/>
          <c:y val="0.23511007538238041"/>
          <c:w val="0.92361111111111116"/>
          <c:h val="0.71542204733038739"/>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10</c:v>
                </c:pt>
              </c:numCache>
            </c:numRef>
          </c:val>
          <c:extLst>
            <c:ext xmlns:c16="http://schemas.microsoft.com/office/drawing/2014/chart" uri="{C3380CC4-5D6E-409C-BE32-E72D297353CC}">
              <c16:uniqueId val="{00000000-1D5D-4EB9-8EC1-1B842D9A1793}"/>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30</c:v>
                </c:pt>
              </c:numCache>
            </c:numRef>
          </c:val>
          <c:extLst>
            <c:ext xmlns:c16="http://schemas.microsoft.com/office/drawing/2014/chart" uri="{C3380CC4-5D6E-409C-BE32-E72D297353CC}">
              <c16:uniqueId val="{00000001-1D5D-4EB9-8EC1-1B842D9A1793}"/>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38</c:v>
                </c:pt>
              </c:numCache>
            </c:numRef>
          </c:val>
          <c:extLst>
            <c:ext xmlns:c16="http://schemas.microsoft.com/office/drawing/2014/chart" uri="{C3380CC4-5D6E-409C-BE32-E72D297353CC}">
              <c16:uniqueId val="{00000002-1D5D-4EB9-8EC1-1B842D9A1793}"/>
            </c:ext>
          </c:extLst>
        </c:ser>
        <c:dLbls>
          <c:showLegendKey val="0"/>
          <c:showVal val="1"/>
          <c:showCatName val="0"/>
          <c:showSerName val="0"/>
          <c:showPercent val="0"/>
          <c:showBubbleSize val="0"/>
        </c:dLbls>
        <c:gapWidth val="150"/>
        <c:overlap val="-25"/>
        <c:axId val="432528480"/>
        <c:axId val="430216656"/>
      </c:barChart>
      <c:catAx>
        <c:axId val="43252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0216656"/>
        <c:crosses val="autoZero"/>
        <c:auto val="1"/>
        <c:lblAlgn val="ctr"/>
        <c:lblOffset val="100"/>
        <c:noMultiLvlLbl val="0"/>
      </c:catAx>
      <c:valAx>
        <c:axId val="430216656"/>
        <c:scaling>
          <c:orientation val="minMax"/>
        </c:scaling>
        <c:delete val="1"/>
        <c:axPos val="l"/>
        <c:numFmt formatCode="General" sourceLinked="1"/>
        <c:majorTickMark val="none"/>
        <c:minorTickMark val="none"/>
        <c:tickLblPos val="nextTo"/>
        <c:crossAx val="432528480"/>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period of Filing</a:t>
            </a:r>
          </a:p>
        </c:rich>
      </c:tx>
      <c:layout>
        <c:manualLayout>
          <c:xMode val="edge"/>
          <c:yMode val="edge"/>
          <c:x val="0.18937499999999999"/>
          <c:y val="5.6818181818181816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7</c:v>
                </c:pt>
              </c:numCache>
            </c:numRef>
          </c:val>
          <c:extLst>
            <c:ext xmlns:c16="http://schemas.microsoft.com/office/drawing/2014/chart" uri="{C3380CC4-5D6E-409C-BE32-E72D297353CC}">
              <c16:uniqueId val="{00000000-C5EB-4B2B-8C66-6297CDC68DFC}"/>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8</c:v>
                </c:pt>
              </c:numCache>
            </c:numRef>
          </c:val>
          <c:extLst>
            <c:ext xmlns:c16="http://schemas.microsoft.com/office/drawing/2014/chart" uri="{C3380CC4-5D6E-409C-BE32-E72D297353CC}">
              <c16:uniqueId val="{00000001-C5EB-4B2B-8C66-6297CDC68DFC}"/>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12</c:v>
                </c:pt>
              </c:numCache>
            </c:numRef>
          </c:val>
          <c:extLst>
            <c:ext xmlns:c16="http://schemas.microsoft.com/office/drawing/2014/chart" uri="{C3380CC4-5D6E-409C-BE32-E72D297353CC}">
              <c16:uniqueId val="{00000002-C5EB-4B2B-8C66-6297CDC68DFC}"/>
            </c:ext>
          </c:extLst>
        </c:ser>
        <c:dLbls>
          <c:showLegendKey val="0"/>
          <c:showVal val="1"/>
          <c:showCatName val="0"/>
          <c:showSerName val="0"/>
          <c:showPercent val="0"/>
          <c:showBubbleSize val="0"/>
        </c:dLbls>
        <c:gapWidth val="150"/>
        <c:overlap val="-25"/>
        <c:axId val="343407008"/>
        <c:axId val="431967952"/>
      </c:barChart>
      <c:catAx>
        <c:axId val="343407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1967952"/>
        <c:crosses val="autoZero"/>
        <c:auto val="1"/>
        <c:lblAlgn val="ctr"/>
        <c:lblOffset val="100"/>
        <c:noMultiLvlLbl val="0"/>
      </c:catAx>
      <c:valAx>
        <c:axId val="431967952"/>
        <c:scaling>
          <c:orientation val="minMax"/>
        </c:scaling>
        <c:delete val="1"/>
        <c:axPos val="l"/>
        <c:numFmt formatCode="General" sourceLinked="1"/>
        <c:majorTickMark val="none"/>
        <c:minorTickMark val="none"/>
        <c:tickLblPos val="nextTo"/>
        <c:crossAx val="343407008"/>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baseline="0">
                <a:solidFill>
                  <a:schemeClr val="tx1">
                    <a:lumMod val="65000"/>
                    <a:lumOff val="35000"/>
                  </a:schemeClr>
                </a:solidFill>
                <a:highlight>
                  <a:srgbClr val="FFFF00"/>
                </a:highlight>
                <a:latin typeface="TheSans" panose="020B0503040302020203" pitchFamily="34" charset="-78"/>
                <a:ea typeface="+mn-ea"/>
                <a:cs typeface="TheSans" panose="020B0503040302020203" pitchFamily="34" charset="-78"/>
              </a:defRPr>
            </a:pPr>
            <a:r>
              <a:rPr lang="en-US" dirty="0"/>
              <a:t>Average Age</a:t>
            </a:r>
            <a:r>
              <a:rPr lang="en-US" baseline="0" dirty="0"/>
              <a:t> of Adjudicated Case</a:t>
            </a:r>
            <a:endParaRPr lang="en-US" dirty="0">
              <a:highlight>
                <a:srgbClr val="FFFF00"/>
              </a:highlight>
            </a:endParaRPr>
          </a:p>
        </c:rich>
      </c:tx>
      <c:overlay val="0"/>
      <c:spPr>
        <a:noFill/>
        <a:ln>
          <a:noFill/>
        </a:ln>
        <a:effectLst/>
      </c:sp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27</c:v>
                </c:pt>
              </c:numCache>
            </c:numRef>
          </c:val>
          <c:extLst>
            <c:ext xmlns:c16="http://schemas.microsoft.com/office/drawing/2014/chart" uri="{C3380CC4-5D6E-409C-BE32-E72D297353CC}">
              <c16:uniqueId val="{00000000-0B4E-43A3-AF1C-F2304288DF18}"/>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44</c:v>
                </c:pt>
              </c:numCache>
            </c:numRef>
          </c:val>
          <c:extLst>
            <c:ext xmlns:c16="http://schemas.microsoft.com/office/drawing/2014/chart" uri="{C3380CC4-5D6E-409C-BE32-E72D297353CC}">
              <c16:uniqueId val="{00000001-0B4E-43A3-AF1C-F2304288DF18}"/>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highlight>
                      <a:srgbClr val="FFFF00"/>
                    </a:highlight>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46</c:v>
                </c:pt>
              </c:numCache>
            </c:numRef>
          </c:val>
          <c:extLst>
            <c:ext xmlns:c16="http://schemas.microsoft.com/office/drawing/2014/chart" uri="{C3380CC4-5D6E-409C-BE32-E72D297353CC}">
              <c16:uniqueId val="{00000002-0B4E-43A3-AF1C-F2304288DF18}"/>
            </c:ext>
          </c:extLst>
        </c:ser>
        <c:dLbls>
          <c:showLegendKey val="0"/>
          <c:showVal val="1"/>
          <c:showCatName val="0"/>
          <c:showSerName val="0"/>
          <c:showPercent val="0"/>
          <c:showBubbleSize val="0"/>
        </c:dLbls>
        <c:gapWidth val="150"/>
        <c:overlap val="-25"/>
        <c:axId val="431971312"/>
        <c:axId val="431971872"/>
      </c:barChart>
      <c:catAx>
        <c:axId val="431971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1971872"/>
        <c:crosses val="autoZero"/>
        <c:auto val="1"/>
        <c:lblAlgn val="ctr"/>
        <c:lblOffset val="100"/>
        <c:noMultiLvlLbl val="0"/>
      </c:catAx>
      <c:valAx>
        <c:axId val="431971872"/>
        <c:scaling>
          <c:orientation val="minMax"/>
        </c:scaling>
        <c:delete val="1"/>
        <c:axPos val="l"/>
        <c:numFmt formatCode="General" sourceLinked="1"/>
        <c:majorTickMark val="none"/>
        <c:minorTickMark val="none"/>
        <c:tickLblPos val="nextTo"/>
        <c:crossAx val="431971312"/>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Period of Case Management </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16</c:v>
                </c:pt>
              </c:numCache>
            </c:numRef>
          </c:val>
          <c:extLst>
            <c:ext xmlns:c16="http://schemas.microsoft.com/office/drawing/2014/chart" uri="{C3380CC4-5D6E-409C-BE32-E72D297353CC}">
              <c16:uniqueId val="{00000000-8224-4926-9704-B89016DA9CC7}"/>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13</c:v>
                </c:pt>
              </c:numCache>
            </c:numRef>
          </c:val>
          <c:extLst>
            <c:ext xmlns:c16="http://schemas.microsoft.com/office/drawing/2014/chart" uri="{C3380CC4-5D6E-409C-BE32-E72D297353CC}">
              <c16:uniqueId val="{00000001-8224-4926-9704-B89016DA9CC7}"/>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22</c:v>
                </c:pt>
              </c:numCache>
            </c:numRef>
          </c:val>
          <c:extLst>
            <c:ext xmlns:c16="http://schemas.microsoft.com/office/drawing/2014/chart" uri="{C3380CC4-5D6E-409C-BE32-E72D297353CC}">
              <c16:uniqueId val="{00000002-8224-4926-9704-B89016DA9CC7}"/>
            </c:ext>
          </c:extLst>
        </c:ser>
        <c:dLbls>
          <c:showLegendKey val="0"/>
          <c:showVal val="1"/>
          <c:showCatName val="0"/>
          <c:showSerName val="0"/>
          <c:showPercent val="0"/>
          <c:showBubbleSize val="0"/>
        </c:dLbls>
        <c:gapWidth val="150"/>
        <c:overlap val="-25"/>
        <c:axId val="431975232"/>
        <c:axId val="431975792"/>
      </c:barChart>
      <c:catAx>
        <c:axId val="431975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1975792"/>
        <c:crosses val="autoZero"/>
        <c:auto val="1"/>
        <c:lblAlgn val="ctr"/>
        <c:lblOffset val="100"/>
        <c:noMultiLvlLbl val="0"/>
      </c:catAx>
      <c:valAx>
        <c:axId val="431975792"/>
        <c:scaling>
          <c:orientation val="minMax"/>
        </c:scaling>
        <c:delete val="1"/>
        <c:axPos val="l"/>
        <c:numFmt formatCode="General" sourceLinked="1"/>
        <c:majorTickMark val="none"/>
        <c:minorTickMark val="none"/>
        <c:tickLblPos val="nextTo"/>
        <c:crossAx val="431975232"/>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Adjudication Percentage </a:t>
            </a:r>
          </a:p>
        </c:rich>
      </c:tx>
      <c:layout>
        <c:manualLayout>
          <c:xMode val="edge"/>
          <c:yMode val="edge"/>
          <c:x val="0.27460055774278214"/>
          <c:y val="0"/>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4.0625000000000001E-2"/>
          <c:y val="0.20597269602723653"/>
          <c:w val="0.93125000000000002"/>
          <c:h val="0.6742558457449736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dLbl>
              <c:idx val="0"/>
              <c:tx>
                <c:rich>
                  <a:bodyPr/>
                  <a:lstStyle/>
                  <a:p>
                    <a:r>
                      <a:rPr lang="en-US"/>
                      <a:t>99%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B58-49FB-BF6B-B1E3084CFC49}"/>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0.99</c:v>
                </c:pt>
              </c:numCache>
            </c:numRef>
          </c:val>
          <c:extLst>
            <c:ext xmlns:c16="http://schemas.microsoft.com/office/drawing/2014/chart" uri="{C3380CC4-5D6E-409C-BE32-E72D297353CC}">
              <c16:uniqueId val="{00000001-6B58-49FB-BF6B-B1E3084CFC49}"/>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0.99</c:v>
                </c:pt>
              </c:numCache>
            </c:numRef>
          </c:val>
          <c:extLst>
            <c:ext xmlns:c16="http://schemas.microsoft.com/office/drawing/2014/chart" uri="{C3380CC4-5D6E-409C-BE32-E72D297353CC}">
              <c16:uniqueId val="{00000002-6B58-49FB-BF6B-B1E3084CFC49}"/>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0.94</c:v>
                </c:pt>
              </c:numCache>
            </c:numRef>
          </c:val>
          <c:extLst>
            <c:ext xmlns:c16="http://schemas.microsoft.com/office/drawing/2014/chart" uri="{C3380CC4-5D6E-409C-BE32-E72D297353CC}">
              <c16:uniqueId val="{00000003-6B58-49FB-BF6B-B1E3084CFC49}"/>
            </c:ext>
          </c:extLst>
        </c:ser>
        <c:dLbls>
          <c:showLegendKey val="0"/>
          <c:showVal val="1"/>
          <c:showCatName val="0"/>
          <c:showSerName val="0"/>
          <c:showPercent val="0"/>
          <c:showBubbleSize val="0"/>
        </c:dLbls>
        <c:gapWidth val="150"/>
        <c:overlap val="-25"/>
        <c:axId val="431979712"/>
        <c:axId val="431980272"/>
      </c:barChart>
      <c:catAx>
        <c:axId val="43197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1980272"/>
        <c:crosses val="autoZero"/>
        <c:auto val="1"/>
        <c:lblAlgn val="ctr"/>
        <c:lblOffset val="100"/>
        <c:noMultiLvlLbl val="0"/>
      </c:catAx>
      <c:valAx>
        <c:axId val="431980272"/>
        <c:scaling>
          <c:orientation val="minMax"/>
        </c:scaling>
        <c:delete val="1"/>
        <c:axPos val="l"/>
        <c:numFmt formatCode="0%" sourceLinked="1"/>
        <c:majorTickMark val="none"/>
        <c:minorTickMark val="none"/>
        <c:tickLblPos val="nextTo"/>
        <c:crossAx val="431979712"/>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Period of Litigation </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3.125E-2"/>
          <c:y val="0.23511007538238041"/>
          <c:w val="0.92361111111111116"/>
          <c:h val="0.71542204733038739"/>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10</c:v>
                </c:pt>
              </c:numCache>
            </c:numRef>
          </c:val>
          <c:extLst>
            <c:ext xmlns:c16="http://schemas.microsoft.com/office/drawing/2014/chart" uri="{C3380CC4-5D6E-409C-BE32-E72D297353CC}">
              <c16:uniqueId val="{00000000-1D5D-4EB9-8EC1-1B842D9A1793}"/>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30</c:v>
                </c:pt>
              </c:numCache>
            </c:numRef>
          </c:val>
          <c:extLst>
            <c:ext xmlns:c16="http://schemas.microsoft.com/office/drawing/2014/chart" uri="{C3380CC4-5D6E-409C-BE32-E72D297353CC}">
              <c16:uniqueId val="{00000001-1D5D-4EB9-8EC1-1B842D9A1793}"/>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38</c:v>
                </c:pt>
              </c:numCache>
            </c:numRef>
          </c:val>
          <c:extLst>
            <c:ext xmlns:c16="http://schemas.microsoft.com/office/drawing/2014/chart" uri="{C3380CC4-5D6E-409C-BE32-E72D297353CC}">
              <c16:uniqueId val="{00000002-1D5D-4EB9-8EC1-1B842D9A1793}"/>
            </c:ext>
          </c:extLst>
        </c:ser>
        <c:dLbls>
          <c:showLegendKey val="0"/>
          <c:showVal val="1"/>
          <c:showCatName val="0"/>
          <c:showSerName val="0"/>
          <c:showPercent val="0"/>
          <c:showBubbleSize val="0"/>
        </c:dLbls>
        <c:gapWidth val="150"/>
        <c:overlap val="-25"/>
        <c:axId val="432528480"/>
        <c:axId val="430216656"/>
      </c:barChart>
      <c:catAx>
        <c:axId val="43252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0216656"/>
        <c:crosses val="autoZero"/>
        <c:auto val="1"/>
        <c:lblAlgn val="ctr"/>
        <c:lblOffset val="100"/>
        <c:noMultiLvlLbl val="0"/>
      </c:catAx>
      <c:valAx>
        <c:axId val="430216656"/>
        <c:scaling>
          <c:orientation val="minMax"/>
        </c:scaling>
        <c:delete val="1"/>
        <c:axPos val="l"/>
        <c:numFmt formatCode="General" sourceLinked="1"/>
        <c:majorTickMark val="none"/>
        <c:minorTickMark val="none"/>
        <c:tickLblPos val="nextTo"/>
        <c:crossAx val="432528480"/>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period of Filing</a:t>
            </a:r>
          </a:p>
        </c:rich>
      </c:tx>
      <c:layout>
        <c:manualLayout>
          <c:xMode val="edge"/>
          <c:yMode val="edge"/>
          <c:x val="0.18937499999999999"/>
          <c:y val="3.1565656565656568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7</c:v>
                </c:pt>
              </c:numCache>
            </c:numRef>
          </c:val>
          <c:extLst>
            <c:ext xmlns:c16="http://schemas.microsoft.com/office/drawing/2014/chart" uri="{C3380CC4-5D6E-409C-BE32-E72D297353CC}">
              <c16:uniqueId val="{00000000-C5EB-4B2B-8C66-6297CDC68DFC}"/>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8</c:v>
                </c:pt>
              </c:numCache>
            </c:numRef>
          </c:val>
          <c:extLst>
            <c:ext xmlns:c16="http://schemas.microsoft.com/office/drawing/2014/chart" uri="{C3380CC4-5D6E-409C-BE32-E72D297353CC}">
              <c16:uniqueId val="{00000001-C5EB-4B2B-8C66-6297CDC68DFC}"/>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12</c:v>
                </c:pt>
              </c:numCache>
            </c:numRef>
          </c:val>
          <c:extLst>
            <c:ext xmlns:c16="http://schemas.microsoft.com/office/drawing/2014/chart" uri="{C3380CC4-5D6E-409C-BE32-E72D297353CC}">
              <c16:uniqueId val="{00000002-C5EB-4B2B-8C66-6297CDC68DFC}"/>
            </c:ext>
          </c:extLst>
        </c:ser>
        <c:dLbls>
          <c:showLegendKey val="0"/>
          <c:showVal val="1"/>
          <c:showCatName val="0"/>
          <c:showSerName val="0"/>
          <c:showPercent val="0"/>
          <c:showBubbleSize val="0"/>
        </c:dLbls>
        <c:gapWidth val="150"/>
        <c:overlap val="-25"/>
        <c:axId val="343407008"/>
        <c:axId val="431967952"/>
      </c:barChart>
      <c:catAx>
        <c:axId val="343407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1967952"/>
        <c:crosses val="autoZero"/>
        <c:auto val="1"/>
        <c:lblAlgn val="ctr"/>
        <c:lblOffset val="100"/>
        <c:noMultiLvlLbl val="0"/>
      </c:catAx>
      <c:valAx>
        <c:axId val="431967952"/>
        <c:scaling>
          <c:orientation val="minMax"/>
        </c:scaling>
        <c:delete val="1"/>
        <c:axPos val="l"/>
        <c:numFmt formatCode="General" sourceLinked="1"/>
        <c:majorTickMark val="none"/>
        <c:minorTickMark val="none"/>
        <c:tickLblPos val="nextTo"/>
        <c:crossAx val="343407008"/>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baseline="0">
                <a:solidFill>
                  <a:schemeClr val="tx1">
                    <a:lumMod val="65000"/>
                    <a:lumOff val="35000"/>
                  </a:schemeClr>
                </a:solidFill>
                <a:highlight>
                  <a:srgbClr val="FFFF00"/>
                </a:highlight>
                <a:latin typeface="TheSans" panose="020B0503040302020203" pitchFamily="34" charset="-78"/>
                <a:ea typeface="+mn-ea"/>
                <a:cs typeface="TheSans" panose="020B0503040302020203" pitchFamily="34" charset="-78"/>
              </a:defRPr>
            </a:pPr>
            <a:r>
              <a:rPr lang="en-US" dirty="0"/>
              <a:t>Average Age</a:t>
            </a:r>
            <a:r>
              <a:rPr lang="en-US" baseline="0" dirty="0"/>
              <a:t> of Adjudicated Case</a:t>
            </a:r>
            <a:endParaRPr lang="en-US" dirty="0">
              <a:highlight>
                <a:srgbClr val="FFFF00"/>
              </a:highlight>
            </a:endParaRPr>
          </a:p>
        </c:rich>
      </c:tx>
      <c:overlay val="0"/>
      <c:spPr>
        <a:noFill/>
        <a:ln>
          <a:noFill/>
        </a:ln>
        <a:effectLst/>
      </c:sp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27</c:v>
                </c:pt>
              </c:numCache>
            </c:numRef>
          </c:val>
          <c:extLst>
            <c:ext xmlns:c16="http://schemas.microsoft.com/office/drawing/2014/chart" uri="{C3380CC4-5D6E-409C-BE32-E72D297353CC}">
              <c16:uniqueId val="{00000000-0B4E-43A3-AF1C-F2304288DF18}"/>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44</c:v>
                </c:pt>
              </c:numCache>
            </c:numRef>
          </c:val>
          <c:extLst>
            <c:ext xmlns:c16="http://schemas.microsoft.com/office/drawing/2014/chart" uri="{C3380CC4-5D6E-409C-BE32-E72D297353CC}">
              <c16:uniqueId val="{00000001-0B4E-43A3-AF1C-F2304288DF18}"/>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highlight>
                      <a:srgbClr val="FFFF00"/>
                    </a:highlight>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46</c:v>
                </c:pt>
              </c:numCache>
            </c:numRef>
          </c:val>
          <c:extLst>
            <c:ext xmlns:c16="http://schemas.microsoft.com/office/drawing/2014/chart" uri="{C3380CC4-5D6E-409C-BE32-E72D297353CC}">
              <c16:uniqueId val="{00000002-0B4E-43A3-AF1C-F2304288DF18}"/>
            </c:ext>
          </c:extLst>
        </c:ser>
        <c:dLbls>
          <c:showLegendKey val="0"/>
          <c:showVal val="1"/>
          <c:showCatName val="0"/>
          <c:showSerName val="0"/>
          <c:showPercent val="0"/>
          <c:showBubbleSize val="0"/>
        </c:dLbls>
        <c:gapWidth val="150"/>
        <c:overlap val="-25"/>
        <c:axId val="431971312"/>
        <c:axId val="431971872"/>
      </c:barChart>
      <c:catAx>
        <c:axId val="431971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1971872"/>
        <c:crosses val="autoZero"/>
        <c:auto val="1"/>
        <c:lblAlgn val="ctr"/>
        <c:lblOffset val="100"/>
        <c:noMultiLvlLbl val="0"/>
      </c:catAx>
      <c:valAx>
        <c:axId val="431971872"/>
        <c:scaling>
          <c:orientation val="minMax"/>
        </c:scaling>
        <c:delete val="1"/>
        <c:axPos val="l"/>
        <c:numFmt formatCode="General" sourceLinked="1"/>
        <c:majorTickMark val="none"/>
        <c:minorTickMark val="none"/>
        <c:tickLblPos val="nextTo"/>
        <c:crossAx val="431971312"/>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Period of Case Management </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16</c:v>
                </c:pt>
              </c:numCache>
            </c:numRef>
          </c:val>
          <c:extLst>
            <c:ext xmlns:c16="http://schemas.microsoft.com/office/drawing/2014/chart" uri="{C3380CC4-5D6E-409C-BE32-E72D297353CC}">
              <c16:uniqueId val="{00000000-8224-4926-9704-B89016DA9CC7}"/>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13</c:v>
                </c:pt>
              </c:numCache>
            </c:numRef>
          </c:val>
          <c:extLst>
            <c:ext xmlns:c16="http://schemas.microsoft.com/office/drawing/2014/chart" uri="{C3380CC4-5D6E-409C-BE32-E72D297353CC}">
              <c16:uniqueId val="{00000001-8224-4926-9704-B89016DA9CC7}"/>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22</c:v>
                </c:pt>
              </c:numCache>
            </c:numRef>
          </c:val>
          <c:extLst>
            <c:ext xmlns:c16="http://schemas.microsoft.com/office/drawing/2014/chart" uri="{C3380CC4-5D6E-409C-BE32-E72D297353CC}">
              <c16:uniqueId val="{00000002-8224-4926-9704-B89016DA9CC7}"/>
            </c:ext>
          </c:extLst>
        </c:ser>
        <c:dLbls>
          <c:showLegendKey val="0"/>
          <c:showVal val="1"/>
          <c:showCatName val="0"/>
          <c:showSerName val="0"/>
          <c:showPercent val="0"/>
          <c:showBubbleSize val="0"/>
        </c:dLbls>
        <c:gapWidth val="150"/>
        <c:overlap val="-25"/>
        <c:axId val="431975232"/>
        <c:axId val="431975792"/>
      </c:barChart>
      <c:catAx>
        <c:axId val="431975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1975792"/>
        <c:crosses val="autoZero"/>
        <c:auto val="1"/>
        <c:lblAlgn val="ctr"/>
        <c:lblOffset val="100"/>
        <c:noMultiLvlLbl val="0"/>
      </c:catAx>
      <c:valAx>
        <c:axId val="431975792"/>
        <c:scaling>
          <c:orientation val="minMax"/>
        </c:scaling>
        <c:delete val="1"/>
        <c:axPos val="l"/>
        <c:numFmt formatCode="General" sourceLinked="1"/>
        <c:majorTickMark val="none"/>
        <c:minorTickMark val="none"/>
        <c:tickLblPos val="nextTo"/>
        <c:crossAx val="431975232"/>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Adjudication Percentage </a:t>
            </a:r>
          </a:p>
        </c:rich>
      </c:tx>
      <c:layout>
        <c:manualLayout>
          <c:xMode val="edge"/>
          <c:yMode val="edge"/>
          <c:x val="0.22598944663167103"/>
          <c:y val="0"/>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4.0625000000000001E-2"/>
          <c:y val="0.20597269602723653"/>
          <c:w val="0.93125000000000002"/>
          <c:h val="0.6742558457449736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dLbl>
              <c:idx val="0"/>
              <c:tx>
                <c:rich>
                  <a:bodyPr/>
                  <a:lstStyle/>
                  <a:p>
                    <a:r>
                      <a:rPr lang="en-US"/>
                      <a:t>99%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B58-49FB-BF6B-B1E3084CFC49}"/>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0.99</c:v>
                </c:pt>
              </c:numCache>
            </c:numRef>
          </c:val>
          <c:extLst>
            <c:ext xmlns:c16="http://schemas.microsoft.com/office/drawing/2014/chart" uri="{C3380CC4-5D6E-409C-BE32-E72D297353CC}">
              <c16:uniqueId val="{00000001-6B58-49FB-BF6B-B1E3084CFC49}"/>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0.99</c:v>
                </c:pt>
              </c:numCache>
            </c:numRef>
          </c:val>
          <c:extLst>
            <c:ext xmlns:c16="http://schemas.microsoft.com/office/drawing/2014/chart" uri="{C3380CC4-5D6E-409C-BE32-E72D297353CC}">
              <c16:uniqueId val="{00000002-6B58-49FB-BF6B-B1E3084CFC49}"/>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0.94</c:v>
                </c:pt>
              </c:numCache>
            </c:numRef>
          </c:val>
          <c:extLst>
            <c:ext xmlns:c16="http://schemas.microsoft.com/office/drawing/2014/chart" uri="{C3380CC4-5D6E-409C-BE32-E72D297353CC}">
              <c16:uniqueId val="{00000003-6B58-49FB-BF6B-B1E3084CFC49}"/>
            </c:ext>
          </c:extLst>
        </c:ser>
        <c:dLbls>
          <c:showLegendKey val="0"/>
          <c:showVal val="1"/>
          <c:showCatName val="0"/>
          <c:showSerName val="0"/>
          <c:showPercent val="0"/>
          <c:showBubbleSize val="0"/>
        </c:dLbls>
        <c:gapWidth val="150"/>
        <c:overlap val="-25"/>
        <c:axId val="431979712"/>
        <c:axId val="431980272"/>
      </c:barChart>
      <c:catAx>
        <c:axId val="43197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1980272"/>
        <c:crosses val="autoZero"/>
        <c:auto val="1"/>
        <c:lblAlgn val="ctr"/>
        <c:lblOffset val="100"/>
        <c:noMultiLvlLbl val="0"/>
      </c:catAx>
      <c:valAx>
        <c:axId val="431980272"/>
        <c:scaling>
          <c:orientation val="minMax"/>
        </c:scaling>
        <c:delete val="1"/>
        <c:axPos val="l"/>
        <c:numFmt formatCode="0%" sourceLinked="1"/>
        <c:majorTickMark val="none"/>
        <c:minorTickMark val="none"/>
        <c:tickLblPos val="nextTo"/>
        <c:crossAx val="431979712"/>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Period of Litigation </a:t>
            </a:r>
          </a:p>
        </c:rich>
      </c:tx>
      <c:layout>
        <c:manualLayout>
          <c:xMode val="edge"/>
          <c:yMode val="edge"/>
          <c:x val="0.21269083552055992"/>
          <c:y val="5.6818181818181816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3.8194444444444448E-2"/>
          <c:y val="0.23077676369999206"/>
          <c:w val="0.92361111111111116"/>
          <c:h val="0.68245993398552451"/>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17</c:v>
                </c:pt>
              </c:numCache>
            </c:numRef>
          </c:val>
          <c:extLst>
            <c:ext xmlns:c16="http://schemas.microsoft.com/office/drawing/2014/chart" uri="{C3380CC4-5D6E-409C-BE32-E72D297353CC}">
              <c16:uniqueId val="{00000000-B17B-4970-9CC7-5C2AD6266C2F}"/>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34</c:v>
                </c:pt>
              </c:numCache>
            </c:numRef>
          </c:val>
          <c:extLst>
            <c:ext xmlns:c16="http://schemas.microsoft.com/office/drawing/2014/chart" uri="{C3380CC4-5D6E-409C-BE32-E72D297353CC}">
              <c16:uniqueId val="{00000001-B17B-4970-9CC7-5C2AD6266C2F}"/>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54</c:v>
                </c:pt>
              </c:numCache>
            </c:numRef>
          </c:val>
          <c:extLst>
            <c:ext xmlns:c16="http://schemas.microsoft.com/office/drawing/2014/chart" uri="{C3380CC4-5D6E-409C-BE32-E72D297353CC}">
              <c16:uniqueId val="{00000002-B17B-4970-9CC7-5C2AD6266C2F}"/>
            </c:ext>
          </c:extLst>
        </c:ser>
        <c:dLbls>
          <c:showLegendKey val="0"/>
          <c:showVal val="1"/>
          <c:showCatName val="0"/>
          <c:showSerName val="0"/>
          <c:showPercent val="0"/>
          <c:showBubbleSize val="0"/>
        </c:dLbls>
        <c:gapWidth val="150"/>
        <c:overlap val="-25"/>
        <c:axId val="426245664"/>
        <c:axId val="426245104"/>
      </c:barChart>
      <c:catAx>
        <c:axId val="42624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26245104"/>
        <c:crosses val="autoZero"/>
        <c:auto val="1"/>
        <c:lblAlgn val="ctr"/>
        <c:lblOffset val="100"/>
        <c:noMultiLvlLbl val="0"/>
      </c:catAx>
      <c:valAx>
        <c:axId val="426245104"/>
        <c:scaling>
          <c:orientation val="minMax"/>
        </c:scaling>
        <c:delete val="1"/>
        <c:axPos val="l"/>
        <c:numFmt formatCode="General" sourceLinked="1"/>
        <c:majorTickMark val="none"/>
        <c:minorTickMark val="none"/>
        <c:tickLblPos val="nextTo"/>
        <c:crossAx val="426245664"/>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Age of Adjudicated Case</a:t>
            </a:r>
          </a:p>
        </c:rich>
      </c:tx>
      <c:layout>
        <c:manualLayout>
          <c:xMode val="edge"/>
          <c:yMode val="edge"/>
          <c:x val="0.13434027777777777"/>
          <c:y val="6.3131313131313135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32</c:v>
                </c:pt>
              </c:numCache>
            </c:numRef>
          </c:val>
          <c:extLst>
            <c:ext xmlns:c16="http://schemas.microsoft.com/office/drawing/2014/chart" uri="{C3380CC4-5D6E-409C-BE32-E72D297353CC}">
              <c16:uniqueId val="{00000000-C799-4B5E-853C-54BDA57372E3}"/>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62</c:v>
                </c:pt>
              </c:numCache>
            </c:numRef>
          </c:val>
          <c:extLst>
            <c:ext xmlns:c16="http://schemas.microsoft.com/office/drawing/2014/chart" uri="{C3380CC4-5D6E-409C-BE32-E72D297353CC}">
              <c16:uniqueId val="{00000001-C799-4B5E-853C-54BDA57372E3}"/>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83</c:v>
                </c:pt>
              </c:numCache>
            </c:numRef>
          </c:val>
          <c:extLst>
            <c:ext xmlns:c16="http://schemas.microsoft.com/office/drawing/2014/chart" uri="{C3380CC4-5D6E-409C-BE32-E72D297353CC}">
              <c16:uniqueId val="{00000002-C799-4B5E-853C-54BDA57372E3}"/>
            </c:ext>
          </c:extLst>
        </c:ser>
        <c:dLbls>
          <c:showLegendKey val="0"/>
          <c:showVal val="1"/>
          <c:showCatName val="0"/>
          <c:showSerName val="0"/>
          <c:showPercent val="0"/>
          <c:showBubbleSize val="0"/>
        </c:dLbls>
        <c:gapWidth val="150"/>
        <c:overlap val="-25"/>
        <c:axId val="433856512"/>
        <c:axId val="426283840"/>
      </c:barChart>
      <c:catAx>
        <c:axId val="433856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26283840"/>
        <c:crosses val="autoZero"/>
        <c:auto val="1"/>
        <c:lblAlgn val="ctr"/>
        <c:lblOffset val="100"/>
        <c:noMultiLvlLbl val="0"/>
      </c:catAx>
      <c:valAx>
        <c:axId val="426283840"/>
        <c:scaling>
          <c:orientation val="minMax"/>
        </c:scaling>
        <c:delete val="1"/>
        <c:axPos val="l"/>
        <c:numFmt formatCode="General" sourceLinked="1"/>
        <c:majorTickMark val="none"/>
        <c:minorTickMark val="none"/>
        <c:tickLblPos val="nextTo"/>
        <c:crossAx val="433856512"/>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Adjudication Percentage </a:t>
            </a:r>
          </a:p>
        </c:rich>
      </c:tx>
      <c:layout>
        <c:manualLayout>
          <c:xMode val="edge"/>
          <c:yMode val="edge"/>
          <c:x val="0.2160676399825022"/>
          <c:y val="4.7909048255634384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4.0625000000000001E-2"/>
          <c:y val="0.20597269602723653"/>
          <c:w val="0.93125000000000002"/>
          <c:h val="0.6742558457449736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0.0%</c:formatCode>
                <c:ptCount val="1"/>
                <c:pt idx="0">
                  <c:v>0.996</c:v>
                </c:pt>
              </c:numCache>
            </c:numRef>
          </c:val>
          <c:extLst>
            <c:ext xmlns:c16="http://schemas.microsoft.com/office/drawing/2014/chart" uri="{C3380CC4-5D6E-409C-BE32-E72D297353CC}">
              <c16:uniqueId val="{00000000-BFE8-4AD5-A8DF-75AB00E4F22C}"/>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0.0%</c:formatCode>
                <c:ptCount val="1"/>
                <c:pt idx="0">
                  <c:v>0.997</c:v>
                </c:pt>
              </c:numCache>
            </c:numRef>
          </c:val>
          <c:extLst>
            <c:ext xmlns:c16="http://schemas.microsoft.com/office/drawing/2014/chart" uri="{C3380CC4-5D6E-409C-BE32-E72D297353CC}">
              <c16:uniqueId val="{00000001-BFE8-4AD5-A8DF-75AB00E4F22C}"/>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0.0%</c:formatCode>
                <c:ptCount val="1"/>
                <c:pt idx="0">
                  <c:v>0.98</c:v>
                </c:pt>
              </c:numCache>
            </c:numRef>
          </c:val>
          <c:extLst>
            <c:ext xmlns:c16="http://schemas.microsoft.com/office/drawing/2014/chart" uri="{C3380CC4-5D6E-409C-BE32-E72D297353CC}">
              <c16:uniqueId val="{00000002-BFE8-4AD5-A8DF-75AB00E4F22C}"/>
            </c:ext>
          </c:extLst>
        </c:ser>
        <c:dLbls>
          <c:showLegendKey val="0"/>
          <c:showVal val="1"/>
          <c:showCatName val="0"/>
          <c:showSerName val="0"/>
          <c:showPercent val="0"/>
          <c:showBubbleSize val="0"/>
        </c:dLbls>
        <c:gapWidth val="150"/>
        <c:overlap val="-25"/>
        <c:axId val="433866592"/>
        <c:axId val="433866032"/>
      </c:barChart>
      <c:catAx>
        <c:axId val="433866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3866032"/>
        <c:crosses val="autoZero"/>
        <c:auto val="1"/>
        <c:lblAlgn val="ctr"/>
        <c:lblOffset val="100"/>
        <c:noMultiLvlLbl val="0"/>
      </c:catAx>
      <c:valAx>
        <c:axId val="433866032"/>
        <c:scaling>
          <c:orientation val="minMax"/>
        </c:scaling>
        <c:delete val="1"/>
        <c:axPos val="l"/>
        <c:numFmt formatCode="0.0%" sourceLinked="1"/>
        <c:majorTickMark val="none"/>
        <c:minorTickMark val="none"/>
        <c:tickLblPos val="nextTo"/>
        <c:crossAx val="433866592"/>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lumMod val="65000"/>
              <a:lumOff val="35000"/>
            </a:schemeClr>
          </a:solidFill>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Filing Period</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7</c:v>
                </c:pt>
              </c:numCache>
            </c:numRef>
          </c:val>
          <c:extLst>
            <c:ext xmlns:c16="http://schemas.microsoft.com/office/drawing/2014/chart" uri="{C3380CC4-5D6E-409C-BE32-E72D297353CC}">
              <c16:uniqueId val="{00000000-9A0B-4DE2-92CD-5187CD8E8B0C}"/>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8</c:v>
                </c:pt>
              </c:numCache>
            </c:numRef>
          </c:val>
          <c:extLst>
            <c:ext xmlns:c16="http://schemas.microsoft.com/office/drawing/2014/chart" uri="{C3380CC4-5D6E-409C-BE32-E72D297353CC}">
              <c16:uniqueId val="{00000001-9A0B-4DE2-92CD-5187CD8E8B0C}"/>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10</c:v>
                </c:pt>
              </c:numCache>
            </c:numRef>
          </c:val>
          <c:extLst>
            <c:ext xmlns:c16="http://schemas.microsoft.com/office/drawing/2014/chart" uri="{C3380CC4-5D6E-409C-BE32-E72D297353CC}">
              <c16:uniqueId val="{00000002-9A0B-4DE2-92CD-5187CD8E8B0C}"/>
            </c:ext>
          </c:extLst>
        </c:ser>
        <c:dLbls>
          <c:showLegendKey val="0"/>
          <c:showVal val="1"/>
          <c:showCatName val="0"/>
          <c:showSerName val="0"/>
          <c:showPercent val="0"/>
          <c:showBubbleSize val="0"/>
        </c:dLbls>
        <c:gapWidth val="150"/>
        <c:overlap val="-25"/>
        <c:axId val="432867232"/>
        <c:axId val="432864992"/>
      </c:barChart>
      <c:catAx>
        <c:axId val="43286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2864992"/>
        <c:crosses val="autoZero"/>
        <c:auto val="1"/>
        <c:lblAlgn val="ctr"/>
        <c:lblOffset val="100"/>
        <c:noMultiLvlLbl val="0"/>
      </c:catAx>
      <c:valAx>
        <c:axId val="432864992"/>
        <c:scaling>
          <c:orientation val="minMax"/>
        </c:scaling>
        <c:delete val="1"/>
        <c:axPos val="l"/>
        <c:numFmt formatCode="General" sourceLinked="1"/>
        <c:majorTickMark val="none"/>
        <c:minorTickMark val="none"/>
        <c:tickLblPos val="nextTo"/>
        <c:crossAx val="432867232"/>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Period of Case Management </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9</c:v>
                </c:pt>
              </c:numCache>
            </c:numRef>
          </c:val>
          <c:extLst>
            <c:ext xmlns:c16="http://schemas.microsoft.com/office/drawing/2014/chart" uri="{C3380CC4-5D6E-409C-BE32-E72D297353CC}">
              <c16:uniqueId val="{00000000-9C9F-455A-AA39-B0120EA7B584}"/>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13</c:v>
                </c:pt>
              </c:numCache>
            </c:numRef>
          </c:val>
          <c:extLst>
            <c:ext xmlns:c16="http://schemas.microsoft.com/office/drawing/2014/chart" uri="{C3380CC4-5D6E-409C-BE32-E72D297353CC}">
              <c16:uniqueId val="{00000001-9C9F-455A-AA39-B0120EA7B584}"/>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17</c:v>
                </c:pt>
              </c:numCache>
            </c:numRef>
          </c:val>
          <c:extLst>
            <c:ext xmlns:c16="http://schemas.microsoft.com/office/drawing/2014/chart" uri="{C3380CC4-5D6E-409C-BE32-E72D297353CC}">
              <c16:uniqueId val="{00000002-9C9F-455A-AA39-B0120EA7B584}"/>
            </c:ext>
          </c:extLst>
        </c:ser>
        <c:dLbls>
          <c:showLegendKey val="0"/>
          <c:showVal val="1"/>
          <c:showCatName val="0"/>
          <c:showSerName val="0"/>
          <c:showPercent val="0"/>
          <c:showBubbleSize val="0"/>
        </c:dLbls>
        <c:gapWidth val="150"/>
        <c:overlap val="-25"/>
        <c:axId val="432867792"/>
        <c:axId val="432868352"/>
      </c:barChart>
      <c:catAx>
        <c:axId val="432867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2868352"/>
        <c:crosses val="autoZero"/>
        <c:auto val="1"/>
        <c:lblAlgn val="ctr"/>
        <c:lblOffset val="100"/>
        <c:noMultiLvlLbl val="0"/>
      </c:catAx>
      <c:valAx>
        <c:axId val="432868352"/>
        <c:scaling>
          <c:orientation val="minMax"/>
        </c:scaling>
        <c:delete val="1"/>
        <c:axPos val="l"/>
        <c:numFmt formatCode="General" sourceLinked="1"/>
        <c:majorTickMark val="none"/>
        <c:minorTickMark val="none"/>
        <c:tickLblPos val="nextTo"/>
        <c:crossAx val="432867792"/>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Period for Litigation</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13</c:v>
                </c:pt>
              </c:numCache>
            </c:numRef>
          </c:val>
          <c:extLst>
            <c:ext xmlns:c16="http://schemas.microsoft.com/office/drawing/2014/chart" uri="{C3380CC4-5D6E-409C-BE32-E72D297353CC}">
              <c16:uniqueId val="{00000000-71EA-495C-A5E3-036A9836890F}"/>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16</c:v>
                </c:pt>
              </c:numCache>
            </c:numRef>
          </c:val>
          <c:extLst>
            <c:ext xmlns:c16="http://schemas.microsoft.com/office/drawing/2014/chart" uri="{C3380CC4-5D6E-409C-BE32-E72D297353CC}">
              <c16:uniqueId val="{00000001-71EA-495C-A5E3-036A9836890F}"/>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14</c:v>
                </c:pt>
              </c:numCache>
            </c:numRef>
          </c:val>
          <c:extLst>
            <c:ext xmlns:c16="http://schemas.microsoft.com/office/drawing/2014/chart" uri="{C3380CC4-5D6E-409C-BE32-E72D297353CC}">
              <c16:uniqueId val="{00000002-71EA-495C-A5E3-036A9836890F}"/>
            </c:ext>
          </c:extLst>
        </c:ser>
        <c:dLbls>
          <c:showLegendKey val="0"/>
          <c:showVal val="1"/>
          <c:showCatName val="0"/>
          <c:showSerName val="0"/>
          <c:showPercent val="0"/>
          <c:showBubbleSize val="0"/>
        </c:dLbls>
        <c:gapWidth val="150"/>
        <c:overlap val="-25"/>
        <c:axId val="435031904"/>
        <c:axId val="435030784"/>
      </c:barChart>
      <c:catAx>
        <c:axId val="435031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5030784"/>
        <c:crosses val="autoZero"/>
        <c:auto val="1"/>
        <c:lblAlgn val="ctr"/>
        <c:lblOffset val="100"/>
        <c:noMultiLvlLbl val="0"/>
      </c:catAx>
      <c:valAx>
        <c:axId val="435030784"/>
        <c:scaling>
          <c:orientation val="minMax"/>
        </c:scaling>
        <c:delete val="1"/>
        <c:axPos val="l"/>
        <c:numFmt formatCode="General" sourceLinked="1"/>
        <c:majorTickMark val="none"/>
        <c:minorTickMark val="none"/>
        <c:tickLblPos val="nextTo"/>
        <c:crossAx val="435031904"/>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Age of</a:t>
            </a:r>
            <a:r>
              <a:rPr lang="en-US" baseline="0" dirty="0"/>
              <a:t> Adjudicated</a:t>
            </a:r>
            <a:r>
              <a:rPr lang="en-US" dirty="0"/>
              <a:t> Case</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3.8194444444444448E-2"/>
          <c:y val="0.22446363238686073"/>
          <c:w val="0.92361111111111116"/>
          <c:h val="0.68245993398552451"/>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39</c:v>
                </c:pt>
              </c:numCache>
            </c:numRef>
          </c:val>
          <c:extLst>
            <c:ext xmlns:c16="http://schemas.microsoft.com/office/drawing/2014/chart" uri="{C3380CC4-5D6E-409C-BE32-E72D297353CC}">
              <c16:uniqueId val="{00000000-BF7D-49BC-8528-65A9D285F3B6}"/>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50</c:v>
                </c:pt>
              </c:numCache>
            </c:numRef>
          </c:val>
          <c:extLst>
            <c:ext xmlns:c16="http://schemas.microsoft.com/office/drawing/2014/chart" uri="{C3380CC4-5D6E-409C-BE32-E72D297353CC}">
              <c16:uniqueId val="{00000001-BF7D-49BC-8528-65A9D285F3B6}"/>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56</c:v>
                </c:pt>
              </c:numCache>
            </c:numRef>
          </c:val>
          <c:extLst>
            <c:ext xmlns:c16="http://schemas.microsoft.com/office/drawing/2014/chart" uri="{C3380CC4-5D6E-409C-BE32-E72D297353CC}">
              <c16:uniqueId val="{00000002-BF7D-49BC-8528-65A9D285F3B6}"/>
            </c:ext>
          </c:extLst>
        </c:ser>
        <c:dLbls>
          <c:showLegendKey val="0"/>
          <c:showVal val="1"/>
          <c:showCatName val="0"/>
          <c:showSerName val="0"/>
          <c:showPercent val="0"/>
          <c:showBubbleSize val="0"/>
        </c:dLbls>
        <c:gapWidth val="150"/>
        <c:overlap val="-25"/>
        <c:axId val="436498688"/>
        <c:axId val="436499808"/>
      </c:barChart>
      <c:catAx>
        <c:axId val="43649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6499808"/>
        <c:crosses val="autoZero"/>
        <c:auto val="1"/>
        <c:lblAlgn val="ctr"/>
        <c:lblOffset val="100"/>
        <c:noMultiLvlLbl val="0"/>
      </c:catAx>
      <c:valAx>
        <c:axId val="436499808"/>
        <c:scaling>
          <c:orientation val="minMax"/>
        </c:scaling>
        <c:delete val="1"/>
        <c:axPos val="l"/>
        <c:numFmt formatCode="General" sourceLinked="1"/>
        <c:majorTickMark val="none"/>
        <c:minorTickMark val="none"/>
        <c:tickLblPos val="nextTo"/>
        <c:crossAx val="436498688"/>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Adjudication Percentage </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4.0625000000000001E-2"/>
          <c:y val="0.20597269602723653"/>
          <c:w val="0.93125000000000002"/>
          <c:h val="0.6742558457449736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0.0%</c:formatCode>
                <c:ptCount val="1"/>
                <c:pt idx="0">
                  <c:v>0.995</c:v>
                </c:pt>
              </c:numCache>
            </c:numRef>
          </c:val>
          <c:extLst>
            <c:ext xmlns:c16="http://schemas.microsoft.com/office/drawing/2014/chart" uri="{C3380CC4-5D6E-409C-BE32-E72D297353CC}">
              <c16:uniqueId val="{00000000-4203-4D74-B3DA-4FFA6BAC534C}"/>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0.0%</c:formatCode>
                <c:ptCount val="1"/>
                <c:pt idx="0">
                  <c:v>0.99</c:v>
                </c:pt>
              </c:numCache>
            </c:numRef>
          </c:val>
          <c:extLst>
            <c:ext xmlns:c16="http://schemas.microsoft.com/office/drawing/2014/chart" uri="{C3380CC4-5D6E-409C-BE32-E72D297353CC}">
              <c16:uniqueId val="{00000001-4203-4D74-B3DA-4FFA6BAC534C}"/>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0.0%</c:formatCode>
                <c:ptCount val="1"/>
                <c:pt idx="0">
                  <c:v>0.98</c:v>
                </c:pt>
              </c:numCache>
            </c:numRef>
          </c:val>
          <c:extLst>
            <c:ext xmlns:c16="http://schemas.microsoft.com/office/drawing/2014/chart" uri="{C3380CC4-5D6E-409C-BE32-E72D297353CC}">
              <c16:uniqueId val="{00000002-4203-4D74-B3DA-4FFA6BAC534C}"/>
            </c:ext>
          </c:extLst>
        </c:ser>
        <c:dLbls>
          <c:showLegendKey val="0"/>
          <c:showVal val="1"/>
          <c:showCatName val="0"/>
          <c:showSerName val="0"/>
          <c:showPercent val="0"/>
          <c:showBubbleSize val="0"/>
        </c:dLbls>
        <c:gapWidth val="150"/>
        <c:overlap val="-25"/>
        <c:axId val="436498128"/>
        <c:axId val="436499248"/>
      </c:barChart>
      <c:catAx>
        <c:axId val="436498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6499248"/>
        <c:crosses val="autoZero"/>
        <c:auto val="1"/>
        <c:lblAlgn val="ctr"/>
        <c:lblOffset val="100"/>
        <c:noMultiLvlLbl val="0"/>
      </c:catAx>
      <c:valAx>
        <c:axId val="436499248"/>
        <c:scaling>
          <c:orientation val="minMax"/>
        </c:scaling>
        <c:delete val="1"/>
        <c:axPos val="l"/>
        <c:numFmt formatCode="0.0%" sourceLinked="1"/>
        <c:majorTickMark val="none"/>
        <c:minorTickMark val="none"/>
        <c:tickLblPos val="nextTo"/>
        <c:crossAx val="436498128"/>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Filing</a:t>
            </a:r>
            <a:r>
              <a:rPr lang="en-US" baseline="0" dirty="0"/>
              <a:t> Period</a:t>
            </a:r>
          </a:p>
        </c:rich>
      </c:tx>
      <c:layout>
        <c:manualLayout>
          <c:xMode val="edge"/>
          <c:yMode val="edge"/>
          <c:x val="0.28016486220472436"/>
          <c:y val="5.6818181818181816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4</c:v>
                </c:pt>
              </c:numCache>
            </c:numRef>
          </c:val>
          <c:extLst>
            <c:ext xmlns:c16="http://schemas.microsoft.com/office/drawing/2014/chart" uri="{C3380CC4-5D6E-409C-BE32-E72D297353CC}">
              <c16:uniqueId val="{00000000-B8AE-4F51-BCAE-93D8A4BFAD0E}"/>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5</c:v>
                </c:pt>
              </c:numCache>
            </c:numRef>
          </c:val>
          <c:extLst>
            <c:ext xmlns:c16="http://schemas.microsoft.com/office/drawing/2014/chart" uri="{C3380CC4-5D6E-409C-BE32-E72D297353CC}">
              <c16:uniqueId val="{00000001-B8AE-4F51-BCAE-93D8A4BFAD0E}"/>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7</c:v>
                </c:pt>
              </c:numCache>
            </c:numRef>
          </c:val>
          <c:extLst>
            <c:ext xmlns:c16="http://schemas.microsoft.com/office/drawing/2014/chart" uri="{C3380CC4-5D6E-409C-BE32-E72D297353CC}">
              <c16:uniqueId val="{00000002-B8AE-4F51-BCAE-93D8A4BFAD0E}"/>
            </c:ext>
          </c:extLst>
        </c:ser>
        <c:dLbls>
          <c:showLegendKey val="0"/>
          <c:showVal val="1"/>
          <c:showCatName val="0"/>
          <c:showSerName val="0"/>
          <c:showPercent val="0"/>
          <c:showBubbleSize val="0"/>
        </c:dLbls>
        <c:gapWidth val="150"/>
        <c:overlap val="-25"/>
        <c:axId val="436509888"/>
        <c:axId val="435021824"/>
      </c:barChart>
      <c:catAx>
        <c:axId val="436509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5021824"/>
        <c:crosses val="autoZero"/>
        <c:auto val="1"/>
        <c:lblAlgn val="ctr"/>
        <c:lblOffset val="100"/>
        <c:noMultiLvlLbl val="0"/>
      </c:catAx>
      <c:valAx>
        <c:axId val="435021824"/>
        <c:scaling>
          <c:orientation val="minMax"/>
        </c:scaling>
        <c:delete val="1"/>
        <c:axPos val="l"/>
        <c:numFmt formatCode="General" sourceLinked="1"/>
        <c:majorTickMark val="none"/>
        <c:minorTickMark val="none"/>
        <c:tickLblPos val="nextTo"/>
        <c:crossAx val="436509888"/>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Period of Case Management </a:t>
            </a:r>
          </a:p>
        </c:rich>
      </c:tx>
      <c:layout>
        <c:manualLayout>
          <c:xMode val="edge"/>
          <c:yMode val="edge"/>
          <c:x val="0.17743055555555556"/>
          <c:y val="6.9542869641294844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22</c:v>
                </c:pt>
              </c:numCache>
            </c:numRef>
          </c:val>
          <c:extLst>
            <c:ext xmlns:c16="http://schemas.microsoft.com/office/drawing/2014/chart" uri="{C3380CC4-5D6E-409C-BE32-E72D297353CC}">
              <c16:uniqueId val="{00000000-E24B-43DE-B73B-216A69D822BB}"/>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29</c:v>
                </c:pt>
              </c:numCache>
            </c:numRef>
          </c:val>
          <c:extLst>
            <c:ext xmlns:c16="http://schemas.microsoft.com/office/drawing/2014/chart" uri="{C3380CC4-5D6E-409C-BE32-E72D297353CC}">
              <c16:uniqueId val="{00000001-E24B-43DE-B73B-216A69D822BB}"/>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36</c:v>
                </c:pt>
              </c:numCache>
            </c:numRef>
          </c:val>
          <c:extLst>
            <c:ext xmlns:c16="http://schemas.microsoft.com/office/drawing/2014/chart" uri="{C3380CC4-5D6E-409C-BE32-E72D297353CC}">
              <c16:uniqueId val="{00000002-E24B-43DE-B73B-216A69D822BB}"/>
            </c:ext>
          </c:extLst>
        </c:ser>
        <c:dLbls>
          <c:showLegendKey val="0"/>
          <c:showVal val="1"/>
          <c:showCatName val="0"/>
          <c:showSerName val="0"/>
          <c:showPercent val="0"/>
          <c:showBubbleSize val="0"/>
        </c:dLbls>
        <c:gapWidth val="150"/>
        <c:overlap val="-25"/>
        <c:axId val="435022384"/>
        <c:axId val="435031344"/>
      </c:barChart>
      <c:catAx>
        <c:axId val="435022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5031344"/>
        <c:crosses val="autoZero"/>
        <c:auto val="1"/>
        <c:lblAlgn val="ctr"/>
        <c:lblOffset val="100"/>
        <c:noMultiLvlLbl val="0"/>
      </c:catAx>
      <c:valAx>
        <c:axId val="435031344"/>
        <c:scaling>
          <c:orientation val="minMax"/>
        </c:scaling>
        <c:delete val="1"/>
        <c:axPos val="l"/>
        <c:numFmt formatCode="General" sourceLinked="1"/>
        <c:majorTickMark val="none"/>
        <c:minorTickMark val="none"/>
        <c:tickLblPos val="nextTo"/>
        <c:crossAx val="435022384"/>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Period of Litigation </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13</c:v>
                </c:pt>
              </c:numCache>
            </c:numRef>
          </c:val>
          <c:extLst>
            <c:ext xmlns:c16="http://schemas.microsoft.com/office/drawing/2014/chart" uri="{C3380CC4-5D6E-409C-BE32-E72D297353CC}">
              <c16:uniqueId val="{00000000-6E06-4A64-A393-2EEE458E5326}"/>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16</c:v>
                </c:pt>
              </c:numCache>
            </c:numRef>
          </c:val>
          <c:extLst>
            <c:ext xmlns:c16="http://schemas.microsoft.com/office/drawing/2014/chart" uri="{C3380CC4-5D6E-409C-BE32-E72D297353CC}">
              <c16:uniqueId val="{00000001-6E06-4A64-A393-2EEE458E5326}"/>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14</c:v>
                </c:pt>
              </c:numCache>
            </c:numRef>
          </c:val>
          <c:extLst>
            <c:ext xmlns:c16="http://schemas.microsoft.com/office/drawing/2014/chart" uri="{C3380CC4-5D6E-409C-BE32-E72D297353CC}">
              <c16:uniqueId val="{00000002-6E06-4A64-A393-2EEE458E5326}"/>
            </c:ext>
          </c:extLst>
        </c:ser>
        <c:dLbls>
          <c:showLegendKey val="0"/>
          <c:showVal val="1"/>
          <c:showCatName val="0"/>
          <c:showSerName val="0"/>
          <c:showPercent val="0"/>
          <c:showBubbleSize val="0"/>
        </c:dLbls>
        <c:gapWidth val="150"/>
        <c:overlap val="-25"/>
        <c:axId val="437398640"/>
        <c:axId val="437399200"/>
      </c:barChart>
      <c:catAx>
        <c:axId val="437398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7399200"/>
        <c:crosses val="autoZero"/>
        <c:auto val="1"/>
        <c:lblAlgn val="ctr"/>
        <c:lblOffset val="100"/>
        <c:noMultiLvlLbl val="0"/>
      </c:catAx>
      <c:valAx>
        <c:axId val="437399200"/>
        <c:scaling>
          <c:orientation val="minMax"/>
        </c:scaling>
        <c:delete val="1"/>
        <c:axPos val="l"/>
        <c:numFmt formatCode="General" sourceLinked="1"/>
        <c:majorTickMark val="none"/>
        <c:minorTickMark val="none"/>
        <c:tickLblPos val="nextTo"/>
        <c:crossAx val="437398640"/>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Reconciliations </a:t>
            </a:r>
          </a:p>
        </c:rich>
      </c:tx>
      <c:layout>
        <c:manualLayout>
          <c:xMode val="edge"/>
          <c:yMode val="edge"/>
          <c:x val="0.39552958223972001"/>
          <c:y val="6.9444444444444448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76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0.08</c:v>
                </c:pt>
              </c:numCache>
            </c:numRef>
          </c:val>
          <c:extLst>
            <c:ext xmlns:c16="http://schemas.microsoft.com/office/drawing/2014/chart" uri="{C3380CC4-5D6E-409C-BE32-E72D297353CC}">
              <c16:uniqueId val="{00000000-822C-4229-9CC2-EE02B17C8CEE}"/>
            </c:ext>
          </c:extLst>
        </c:ser>
        <c:ser>
          <c:idx val="1"/>
          <c:order val="1"/>
          <c:tx>
            <c:strRef>
              <c:f>Sheet1!$C$1</c:f>
              <c:strCache>
                <c:ptCount val="1"/>
                <c:pt idx="0">
                  <c:v>2019</c:v>
                </c:pt>
              </c:strCache>
            </c:strRef>
          </c:tx>
          <c:spPr>
            <a:solidFill>
              <a:schemeClr val="accent5">
                <a:tint val="77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0.3</c:v>
                </c:pt>
              </c:numCache>
            </c:numRef>
          </c:val>
          <c:extLst>
            <c:ext xmlns:c16="http://schemas.microsoft.com/office/drawing/2014/chart" uri="{C3380CC4-5D6E-409C-BE32-E72D297353CC}">
              <c16:uniqueId val="{00000001-822C-4229-9CC2-EE02B17C8CEE}"/>
            </c:ext>
          </c:extLst>
        </c:ser>
        <c:dLbls>
          <c:showLegendKey val="0"/>
          <c:showVal val="1"/>
          <c:showCatName val="0"/>
          <c:showSerName val="0"/>
          <c:showPercent val="0"/>
          <c:showBubbleSize val="0"/>
        </c:dLbls>
        <c:gapWidth val="150"/>
        <c:overlap val="-25"/>
        <c:axId val="437402000"/>
        <c:axId val="438323904"/>
      </c:barChart>
      <c:catAx>
        <c:axId val="437402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8323904"/>
        <c:crosses val="autoZero"/>
        <c:auto val="1"/>
        <c:lblAlgn val="ctr"/>
        <c:lblOffset val="100"/>
        <c:noMultiLvlLbl val="0"/>
      </c:catAx>
      <c:valAx>
        <c:axId val="438323904"/>
        <c:scaling>
          <c:orientation val="minMax"/>
        </c:scaling>
        <c:delete val="1"/>
        <c:axPos val="l"/>
        <c:numFmt formatCode="0%" sourceLinked="1"/>
        <c:majorTickMark val="none"/>
        <c:minorTickMark val="none"/>
        <c:tickLblPos val="nextTo"/>
        <c:crossAx val="437402000"/>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Adjudication Percentage </a:t>
            </a:r>
          </a:p>
        </c:rich>
      </c:tx>
      <c:layout>
        <c:manualLayout>
          <c:xMode val="edge"/>
          <c:yMode val="edge"/>
          <c:x val="0.28771708223972003"/>
          <c:y val="3.1565656565656568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4.0625000000000001E-2"/>
          <c:y val="0.29435645828362361"/>
          <c:w val="0.93125000000000002"/>
          <c:h val="0.58587200747633827"/>
        </c:manualLayout>
      </c:layout>
      <c:barChart>
        <c:barDir val="col"/>
        <c:grouping val="clustered"/>
        <c:varyColors val="0"/>
        <c:ser>
          <c:idx val="0"/>
          <c:order val="0"/>
          <c:tx>
            <c:strRef>
              <c:f>Sheet1!$B$1</c:f>
              <c:strCache>
                <c:ptCount val="1"/>
                <c:pt idx="0">
                  <c:v>2020</c:v>
                </c:pt>
              </c:strCache>
            </c:strRef>
          </c:tx>
          <c:spPr>
            <a:solidFill>
              <a:schemeClr val="accent5">
                <a:shade val="76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0.0%</c:formatCode>
                <c:ptCount val="1"/>
                <c:pt idx="0">
                  <c:v>0.99</c:v>
                </c:pt>
              </c:numCache>
            </c:numRef>
          </c:val>
          <c:extLst>
            <c:ext xmlns:c16="http://schemas.microsoft.com/office/drawing/2014/chart" uri="{C3380CC4-5D6E-409C-BE32-E72D297353CC}">
              <c16:uniqueId val="{00000000-7670-45BC-9CEF-724402BEEC3E}"/>
            </c:ext>
          </c:extLst>
        </c:ser>
        <c:ser>
          <c:idx val="1"/>
          <c:order val="1"/>
          <c:tx>
            <c:strRef>
              <c:f>Sheet1!$C$1</c:f>
              <c:strCache>
                <c:ptCount val="1"/>
                <c:pt idx="0">
                  <c:v>2019</c:v>
                </c:pt>
              </c:strCache>
            </c:strRef>
          </c:tx>
          <c:spPr>
            <a:solidFill>
              <a:schemeClr val="accent5">
                <a:tint val="77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0.0%</c:formatCode>
                <c:ptCount val="1"/>
                <c:pt idx="0">
                  <c:v>0.91</c:v>
                </c:pt>
              </c:numCache>
            </c:numRef>
          </c:val>
          <c:extLst>
            <c:ext xmlns:c16="http://schemas.microsoft.com/office/drawing/2014/chart" uri="{C3380CC4-5D6E-409C-BE32-E72D297353CC}">
              <c16:uniqueId val="{00000001-7670-45BC-9CEF-724402BEEC3E}"/>
            </c:ext>
          </c:extLst>
        </c:ser>
        <c:dLbls>
          <c:showLegendKey val="0"/>
          <c:showVal val="1"/>
          <c:showCatName val="0"/>
          <c:showSerName val="0"/>
          <c:showPercent val="0"/>
          <c:showBubbleSize val="0"/>
        </c:dLbls>
        <c:gapWidth val="150"/>
        <c:overlap val="-25"/>
        <c:axId val="438326704"/>
        <c:axId val="438327264"/>
      </c:barChart>
      <c:catAx>
        <c:axId val="438326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8327264"/>
        <c:crosses val="autoZero"/>
        <c:auto val="1"/>
        <c:lblAlgn val="ctr"/>
        <c:lblOffset val="100"/>
        <c:noMultiLvlLbl val="0"/>
      </c:catAx>
      <c:valAx>
        <c:axId val="438327264"/>
        <c:scaling>
          <c:orientation val="minMax"/>
        </c:scaling>
        <c:delete val="1"/>
        <c:axPos val="l"/>
        <c:numFmt formatCode="0.0%" sourceLinked="1"/>
        <c:majorTickMark val="none"/>
        <c:minorTickMark val="none"/>
        <c:tickLblPos val="nextTo"/>
        <c:crossAx val="438326704"/>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Filing</a:t>
            </a:r>
            <a:r>
              <a:rPr lang="en-US" baseline="0" dirty="0"/>
              <a:t> Age</a:t>
            </a:r>
            <a:endParaRPr lang="en-US" dirty="0"/>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3.8194444444444448E-2"/>
          <c:y val="0.26234242026564863"/>
          <c:w val="0.92361111111111116"/>
          <c:h val="0.68245993398552451"/>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4</c:v>
                </c:pt>
              </c:numCache>
            </c:numRef>
          </c:val>
          <c:extLst>
            <c:ext xmlns:c16="http://schemas.microsoft.com/office/drawing/2014/chart" uri="{C3380CC4-5D6E-409C-BE32-E72D297353CC}">
              <c16:uniqueId val="{00000000-62E7-41BF-956B-1B13E47A7E4D}"/>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5</c:v>
                </c:pt>
              </c:numCache>
            </c:numRef>
          </c:val>
          <c:extLst>
            <c:ext xmlns:c16="http://schemas.microsoft.com/office/drawing/2014/chart" uri="{C3380CC4-5D6E-409C-BE32-E72D297353CC}">
              <c16:uniqueId val="{00000001-62E7-41BF-956B-1B13E47A7E4D}"/>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7</c:v>
                </c:pt>
              </c:numCache>
            </c:numRef>
          </c:val>
          <c:extLst>
            <c:ext xmlns:c16="http://schemas.microsoft.com/office/drawing/2014/chart" uri="{C3380CC4-5D6E-409C-BE32-E72D297353CC}">
              <c16:uniqueId val="{00000002-62E7-41BF-956B-1B13E47A7E4D}"/>
            </c:ext>
          </c:extLst>
        </c:ser>
        <c:dLbls>
          <c:showLegendKey val="0"/>
          <c:showVal val="1"/>
          <c:showCatName val="0"/>
          <c:showSerName val="0"/>
          <c:showPercent val="0"/>
          <c:showBubbleSize val="0"/>
        </c:dLbls>
        <c:gapWidth val="150"/>
        <c:overlap val="-25"/>
        <c:axId val="438969216"/>
        <c:axId val="438969776"/>
      </c:barChart>
      <c:catAx>
        <c:axId val="4389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8969776"/>
        <c:crosses val="autoZero"/>
        <c:auto val="1"/>
        <c:lblAlgn val="ctr"/>
        <c:lblOffset val="100"/>
        <c:noMultiLvlLbl val="0"/>
      </c:catAx>
      <c:valAx>
        <c:axId val="438969776"/>
        <c:scaling>
          <c:orientation val="minMax"/>
        </c:scaling>
        <c:delete val="1"/>
        <c:axPos val="l"/>
        <c:numFmt formatCode="General" sourceLinked="1"/>
        <c:majorTickMark val="none"/>
        <c:minorTickMark val="none"/>
        <c:tickLblPos val="nextTo"/>
        <c:crossAx val="438969216"/>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sz="1400" b="0" i="0" u="none" strike="noStrike" kern="1200" spc="0" baseline="0" dirty="0">
                <a:solidFill>
                  <a:prstClr val="black">
                    <a:lumMod val="65000"/>
                    <a:lumOff val="35000"/>
                  </a:prstClr>
                </a:solidFill>
                <a:latin typeface="TheSans" panose="020B0503040302020203" pitchFamily="34" charset="-78"/>
                <a:cs typeface="TheSans" panose="020B0503040302020203" pitchFamily="34" charset="-78"/>
              </a:rPr>
              <a:t>Reconciliations</a:t>
            </a:r>
            <a:endParaRPr lang="en-US" dirty="0"/>
          </a:p>
        </c:rich>
      </c:tx>
      <c:layout>
        <c:manualLayout>
          <c:xMode val="edge"/>
          <c:yMode val="edge"/>
          <c:x val="0.40279390857392827"/>
          <c:y val="3.1664081762506957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0.98</c:v>
                </c:pt>
              </c:numCache>
            </c:numRef>
          </c:val>
          <c:extLst>
            <c:ext xmlns:c16="http://schemas.microsoft.com/office/drawing/2014/chart" uri="{C3380CC4-5D6E-409C-BE32-E72D297353CC}">
              <c16:uniqueId val="{00000000-6464-4362-A82E-24B94EA51F59}"/>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0.98</c:v>
                </c:pt>
              </c:numCache>
            </c:numRef>
          </c:val>
          <c:extLst>
            <c:ext xmlns:c16="http://schemas.microsoft.com/office/drawing/2014/chart" uri="{C3380CC4-5D6E-409C-BE32-E72D297353CC}">
              <c16:uniqueId val="{00000001-6464-4362-A82E-24B94EA51F59}"/>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0.9</c:v>
                </c:pt>
              </c:numCache>
            </c:numRef>
          </c:val>
          <c:extLst>
            <c:ext xmlns:c16="http://schemas.microsoft.com/office/drawing/2014/chart" uri="{C3380CC4-5D6E-409C-BE32-E72D297353CC}">
              <c16:uniqueId val="{00000002-6464-4362-A82E-24B94EA51F59}"/>
            </c:ext>
          </c:extLst>
        </c:ser>
        <c:dLbls>
          <c:showLegendKey val="0"/>
          <c:showVal val="1"/>
          <c:showCatName val="0"/>
          <c:showSerName val="0"/>
          <c:showPercent val="0"/>
          <c:showBubbleSize val="0"/>
        </c:dLbls>
        <c:gapWidth val="150"/>
        <c:overlap val="-25"/>
        <c:axId val="438951776"/>
        <c:axId val="438773520"/>
      </c:barChart>
      <c:catAx>
        <c:axId val="438951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8773520"/>
        <c:crosses val="autoZero"/>
        <c:auto val="1"/>
        <c:lblAlgn val="ctr"/>
        <c:lblOffset val="100"/>
        <c:noMultiLvlLbl val="0"/>
      </c:catAx>
      <c:valAx>
        <c:axId val="438773520"/>
        <c:scaling>
          <c:orientation val="minMax"/>
        </c:scaling>
        <c:delete val="1"/>
        <c:axPos val="l"/>
        <c:numFmt formatCode="0%" sourceLinked="1"/>
        <c:majorTickMark val="none"/>
        <c:minorTickMark val="none"/>
        <c:tickLblPos val="nextTo"/>
        <c:crossAx val="438951776"/>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Adjudication Percentage </a:t>
            </a:r>
          </a:p>
        </c:rich>
      </c:tx>
      <c:layout>
        <c:manualLayout>
          <c:xMode val="edge"/>
          <c:yMode val="edge"/>
          <c:x val="0.26029965004374456"/>
          <c:y val="0.10564514800800567"/>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0.0%</c:formatCode>
                <c:ptCount val="1"/>
                <c:pt idx="0">
                  <c:v>1</c:v>
                </c:pt>
              </c:numCache>
            </c:numRef>
          </c:val>
          <c:extLst>
            <c:ext xmlns:c16="http://schemas.microsoft.com/office/drawing/2014/chart" uri="{C3380CC4-5D6E-409C-BE32-E72D297353CC}">
              <c16:uniqueId val="{00000000-64AE-4C9D-B743-10A38584E4E4}"/>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0.00%</c:formatCode>
                <c:ptCount val="1"/>
                <c:pt idx="0">
                  <c:v>1</c:v>
                </c:pt>
              </c:numCache>
            </c:numRef>
          </c:val>
          <c:extLst>
            <c:ext xmlns:c16="http://schemas.microsoft.com/office/drawing/2014/chart" uri="{C3380CC4-5D6E-409C-BE32-E72D297353CC}">
              <c16:uniqueId val="{00000001-64AE-4C9D-B743-10A38584E4E4}"/>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0.0%</c:formatCode>
                <c:ptCount val="1"/>
                <c:pt idx="0">
                  <c:v>1</c:v>
                </c:pt>
              </c:numCache>
            </c:numRef>
          </c:val>
          <c:extLst>
            <c:ext xmlns:c16="http://schemas.microsoft.com/office/drawing/2014/chart" uri="{C3380CC4-5D6E-409C-BE32-E72D297353CC}">
              <c16:uniqueId val="{00000002-64AE-4C9D-B743-10A38584E4E4}"/>
            </c:ext>
          </c:extLst>
        </c:ser>
        <c:dLbls>
          <c:showLegendKey val="0"/>
          <c:showVal val="1"/>
          <c:showCatName val="0"/>
          <c:showSerName val="0"/>
          <c:showPercent val="0"/>
          <c:showBubbleSize val="0"/>
        </c:dLbls>
        <c:gapWidth val="150"/>
        <c:overlap val="-25"/>
        <c:axId val="438892960"/>
        <c:axId val="438893520"/>
      </c:barChart>
      <c:catAx>
        <c:axId val="438892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8893520"/>
        <c:crosses val="autoZero"/>
        <c:auto val="1"/>
        <c:lblAlgn val="ctr"/>
        <c:lblOffset val="100"/>
        <c:noMultiLvlLbl val="0"/>
      </c:catAx>
      <c:valAx>
        <c:axId val="438893520"/>
        <c:scaling>
          <c:orientation val="minMax"/>
        </c:scaling>
        <c:delete val="1"/>
        <c:axPos val="l"/>
        <c:numFmt formatCode="0.0%" sourceLinked="1"/>
        <c:majorTickMark val="none"/>
        <c:minorTickMark val="none"/>
        <c:tickLblPos val="nextTo"/>
        <c:crossAx val="438892960"/>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Duration of </a:t>
            </a:r>
            <a:r>
              <a:rPr lang="en-US" sz="1440" b="0" i="0" u="none" strike="noStrike" baseline="0" dirty="0">
                <a:effectLst/>
              </a:rPr>
              <a:t>Enforcement (Days)</a:t>
            </a:r>
            <a:r>
              <a:rPr lang="en-US" baseline="0" dirty="0"/>
              <a:t> </a:t>
            </a:r>
            <a:endParaRPr lang="en-US" dirty="0"/>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373</c:v>
                </c:pt>
              </c:numCache>
            </c:numRef>
          </c:val>
          <c:extLst>
            <c:ext xmlns:c16="http://schemas.microsoft.com/office/drawing/2014/chart" uri="{C3380CC4-5D6E-409C-BE32-E72D297353CC}">
              <c16:uniqueId val="{00000000-61CC-4867-8D99-3940B3E436D2}"/>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1612</c:v>
                </c:pt>
              </c:numCache>
            </c:numRef>
          </c:val>
          <c:extLst>
            <c:ext xmlns:c16="http://schemas.microsoft.com/office/drawing/2014/chart" uri="{C3380CC4-5D6E-409C-BE32-E72D297353CC}">
              <c16:uniqueId val="{00000001-61CC-4867-8D99-3940B3E436D2}"/>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1431</c:v>
                </c:pt>
              </c:numCache>
            </c:numRef>
          </c:val>
          <c:extLst>
            <c:ext xmlns:c16="http://schemas.microsoft.com/office/drawing/2014/chart" uri="{C3380CC4-5D6E-409C-BE32-E72D297353CC}">
              <c16:uniqueId val="{00000002-61CC-4867-8D99-3940B3E436D2}"/>
            </c:ext>
          </c:extLst>
        </c:ser>
        <c:dLbls>
          <c:showLegendKey val="0"/>
          <c:showVal val="1"/>
          <c:showCatName val="0"/>
          <c:showSerName val="0"/>
          <c:showPercent val="0"/>
          <c:showBubbleSize val="0"/>
        </c:dLbls>
        <c:gapWidth val="150"/>
        <c:overlap val="-25"/>
        <c:axId val="436230336"/>
        <c:axId val="436230896"/>
      </c:barChart>
      <c:catAx>
        <c:axId val="436230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6230896"/>
        <c:crosses val="autoZero"/>
        <c:auto val="1"/>
        <c:lblAlgn val="ctr"/>
        <c:lblOffset val="100"/>
        <c:noMultiLvlLbl val="0"/>
      </c:catAx>
      <c:valAx>
        <c:axId val="436230896"/>
        <c:scaling>
          <c:orientation val="minMax"/>
        </c:scaling>
        <c:delete val="1"/>
        <c:axPos val="l"/>
        <c:numFmt formatCode="General" sourceLinked="1"/>
        <c:majorTickMark val="none"/>
        <c:minorTickMark val="none"/>
        <c:tickLblPos val="nextTo"/>
        <c:crossAx val="436230336"/>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Enforcement Percentage (Registered and Enforced in the Same Year)</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0.0%</c:formatCode>
                <c:ptCount val="1"/>
                <c:pt idx="0">
                  <c:v>0.16</c:v>
                </c:pt>
              </c:numCache>
            </c:numRef>
          </c:val>
          <c:extLst>
            <c:ext xmlns:c16="http://schemas.microsoft.com/office/drawing/2014/chart" uri="{C3380CC4-5D6E-409C-BE32-E72D297353CC}">
              <c16:uniqueId val="{00000000-7DAE-4EAE-A6DD-1E31587AC5B7}"/>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0.0%</c:formatCode>
                <c:ptCount val="1"/>
                <c:pt idx="0">
                  <c:v>0.23</c:v>
                </c:pt>
              </c:numCache>
            </c:numRef>
          </c:val>
          <c:extLst>
            <c:ext xmlns:c16="http://schemas.microsoft.com/office/drawing/2014/chart" uri="{C3380CC4-5D6E-409C-BE32-E72D297353CC}">
              <c16:uniqueId val="{00000001-7DAE-4EAE-A6DD-1E31587AC5B7}"/>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0.0%</c:formatCode>
                <c:ptCount val="1"/>
                <c:pt idx="0">
                  <c:v>0.17</c:v>
                </c:pt>
              </c:numCache>
            </c:numRef>
          </c:val>
          <c:extLst>
            <c:ext xmlns:c16="http://schemas.microsoft.com/office/drawing/2014/chart" uri="{C3380CC4-5D6E-409C-BE32-E72D297353CC}">
              <c16:uniqueId val="{00000002-7DAE-4EAE-A6DD-1E31587AC5B7}"/>
            </c:ext>
          </c:extLst>
        </c:ser>
        <c:dLbls>
          <c:showLegendKey val="0"/>
          <c:showVal val="1"/>
          <c:showCatName val="0"/>
          <c:showSerName val="0"/>
          <c:showPercent val="0"/>
          <c:showBubbleSize val="0"/>
        </c:dLbls>
        <c:gapWidth val="150"/>
        <c:overlap val="-25"/>
        <c:axId val="439596864"/>
        <c:axId val="439597424"/>
      </c:barChart>
      <c:catAx>
        <c:axId val="439596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9597424"/>
        <c:crosses val="autoZero"/>
        <c:auto val="1"/>
        <c:lblAlgn val="ctr"/>
        <c:lblOffset val="100"/>
        <c:noMultiLvlLbl val="0"/>
      </c:catAx>
      <c:valAx>
        <c:axId val="439597424"/>
        <c:scaling>
          <c:orientation val="minMax"/>
        </c:scaling>
        <c:delete val="1"/>
        <c:axPos val="l"/>
        <c:numFmt formatCode="0.0%" sourceLinked="1"/>
        <c:majorTickMark val="none"/>
        <c:minorTickMark val="none"/>
        <c:tickLblPos val="nextTo"/>
        <c:crossAx val="439596864"/>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lgn="ct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Percentage of General Enforcement </a:t>
            </a:r>
          </a:p>
        </c:rich>
      </c:tx>
      <c:layout>
        <c:manualLayout>
          <c:xMode val="edge"/>
          <c:yMode val="edge"/>
          <c:x val="0.27493055555555557"/>
          <c:y val="0"/>
        </c:manualLayout>
      </c:layout>
      <c:overlay val="0"/>
      <c:spPr>
        <a:noFill/>
        <a:ln>
          <a:noFill/>
        </a:ln>
        <a:effectLst/>
      </c:spPr>
      <c:txPr>
        <a:bodyPr rot="0" spcFirstLastPara="1" vertOverflow="ellipsis" vert="horz" wrap="square" anchor="ctr" anchorCtr="1"/>
        <a:lstStyle/>
        <a:p>
          <a:pPr algn="ct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4.0625000000000001E-2"/>
          <c:y val="0.20597269602723653"/>
          <c:w val="0.93125000000000002"/>
          <c:h val="0.67425584574497366"/>
        </c:manualLayout>
      </c:layout>
      <c:barChart>
        <c:barDir val="col"/>
        <c:grouping val="clustered"/>
        <c:varyColors val="0"/>
        <c:ser>
          <c:idx val="0"/>
          <c:order val="0"/>
          <c:tx>
            <c:strRef>
              <c:f>Sheet1!$B$1</c:f>
              <c:strCache>
                <c:ptCount val="1"/>
                <c:pt idx="0">
                  <c:v>2019</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0.0%</c:formatCode>
                <c:ptCount val="1"/>
                <c:pt idx="0">
                  <c:v>0.4</c:v>
                </c:pt>
              </c:numCache>
            </c:numRef>
          </c:val>
          <c:extLst>
            <c:ext xmlns:c16="http://schemas.microsoft.com/office/drawing/2014/chart" uri="{C3380CC4-5D6E-409C-BE32-E72D297353CC}">
              <c16:uniqueId val="{00000000-0437-4521-87B7-F95B3F497619}"/>
            </c:ext>
          </c:extLst>
        </c:ser>
        <c:ser>
          <c:idx val="1"/>
          <c:order val="1"/>
          <c:tx>
            <c:strRef>
              <c:f>Sheet1!$C$1</c:f>
              <c:strCache>
                <c:ptCount val="1"/>
                <c:pt idx="0">
                  <c:v>2018</c:v>
                </c:pt>
              </c:strCache>
            </c:strRef>
          </c:tx>
          <c:spPr>
            <a:solidFill>
              <a:schemeClr val="accent5"/>
            </a:solidFill>
            <a:ln>
              <a:noFill/>
            </a:ln>
            <a:effectLst/>
          </c:spPr>
          <c:invertIfNegative val="0"/>
          <c:dLbls>
            <c:dLbl>
              <c:idx val="0"/>
              <c:layout>
                <c:manualLayout>
                  <c:x val="-3.472222222222222E-3"/>
                  <c:y val="2.6445947639082378E-2"/>
                </c:manualLayout>
              </c:layout>
              <c:tx>
                <c:rich>
                  <a:bodyPr/>
                  <a:lstStyle/>
                  <a:p>
                    <a:fld id="{4DB0A5A2-132A-455A-BCE9-4A5EFD9FEDFA}" type="VALUE">
                      <a:rPr lang="en-US" sz="110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BAE5-4FE7-823E-3BBD45AA8803}"/>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0.0%</c:formatCode>
                <c:ptCount val="1"/>
                <c:pt idx="0">
                  <c:v>0.74</c:v>
                </c:pt>
              </c:numCache>
            </c:numRef>
          </c:val>
          <c:extLst>
            <c:ext xmlns:c16="http://schemas.microsoft.com/office/drawing/2014/chart" uri="{C3380CC4-5D6E-409C-BE32-E72D297353CC}">
              <c16:uniqueId val="{00000001-0437-4521-87B7-F95B3F497619}"/>
            </c:ext>
          </c:extLst>
        </c:ser>
        <c:ser>
          <c:idx val="2"/>
          <c:order val="2"/>
          <c:tx>
            <c:strRef>
              <c:f>Sheet1!$D$1</c:f>
              <c:strCache>
                <c:ptCount val="1"/>
                <c:pt idx="0">
                  <c:v>2017</c:v>
                </c:pt>
              </c:strCache>
            </c:strRef>
          </c:tx>
          <c:spPr>
            <a:solidFill>
              <a:schemeClr val="accent5">
                <a:tint val="65000"/>
              </a:schemeClr>
            </a:solidFill>
            <a:ln>
              <a:noFill/>
            </a:ln>
            <a:effectLst/>
          </c:spPr>
          <c:invertIfNegative val="0"/>
          <c:dLbls>
            <c:dLbl>
              <c:idx val="0"/>
              <c:layout>
                <c:manualLayout>
                  <c:x val="-6.9444444444444441E-3"/>
                  <c:y val="2.36611095663076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AE5-4FE7-823E-3BBD45AA8803}"/>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0.0%</c:formatCode>
                <c:ptCount val="1"/>
                <c:pt idx="0">
                  <c:v>0.73</c:v>
                </c:pt>
              </c:numCache>
            </c:numRef>
          </c:val>
          <c:extLst>
            <c:ext xmlns:c16="http://schemas.microsoft.com/office/drawing/2014/chart" uri="{C3380CC4-5D6E-409C-BE32-E72D297353CC}">
              <c16:uniqueId val="{00000002-0437-4521-87B7-F95B3F497619}"/>
            </c:ext>
          </c:extLst>
        </c:ser>
        <c:dLbls>
          <c:showLegendKey val="0"/>
          <c:showVal val="1"/>
          <c:showCatName val="0"/>
          <c:showSerName val="0"/>
          <c:showPercent val="0"/>
          <c:showBubbleSize val="0"/>
        </c:dLbls>
        <c:gapWidth val="150"/>
        <c:overlap val="-25"/>
        <c:axId val="439820112"/>
        <c:axId val="439820672"/>
      </c:barChart>
      <c:catAx>
        <c:axId val="43982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9820672"/>
        <c:crosses val="autoZero"/>
        <c:auto val="1"/>
        <c:lblAlgn val="ctr"/>
        <c:lblOffset val="100"/>
        <c:noMultiLvlLbl val="0"/>
      </c:catAx>
      <c:valAx>
        <c:axId val="439820672"/>
        <c:scaling>
          <c:orientation val="minMax"/>
        </c:scaling>
        <c:delete val="1"/>
        <c:axPos val="l"/>
        <c:numFmt formatCode="0.0%" sourceLinked="1"/>
        <c:majorTickMark val="none"/>
        <c:minorTickMark val="none"/>
        <c:tickLblPos val="nextTo"/>
        <c:crossAx val="439820112"/>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lang="en-US" sz="1440" b="0" i="0" u="none" strike="noStrike" kern="1200" spc="0" baseline="0" dirty="0" smtClean="0">
                <a:solidFill>
                  <a:prstClr val="black">
                    <a:lumMod val="65000"/>
                    <a:lumOff val="35000"/>
                  </a:prstClr>
                </a:solidFill>
                <a:latin typeface="TheSans" panose="020B0503040302020203" pitchFamily="34" charset="-78"/>
                <a:ea typeface="+mn-ea"/>
                <a:cs typeface="TheSans" panose="020B0503040302020203" pitchFamily="34" charset="-78"/>
              </a:defRPr>
            </a:pPr>
            <a:r>
              <a:rPr lang="en-US" sz="1440" b="0" i="0" u="none" strike="noStrike" kern="1200" spc="0" baseline="0" dirty="0">
                <a:solidFill>
                  <a:prstClr val="black">
                    <a:lumMod val="65000"/>
                    <a:lumOff val="35000"/>
                  </a:prstClr>
                </a:solidFill>
                <a:latin typeface="TheSans" panose="020B0503040302020203" pitchFamily="34" charset="-78"/>
                <a:ea typeface="+mn-ea"/>
                <a:cs typeface="TheSans" panose="020B0503040302020203" pitchFamily="34" charset="-78"/>
              </a:rPr>
              <a:t>Registered Files Expired in the same year</a:t>
            </a:r>
          </a:p>
        </c:rich>
      </c:tx>
      <c:overlay val="0"/>
      <c:spPr>
        <a:noFill/>
        <a:ln>
          <a:noFill/>
        </a:ln>
        <a:effectLst/>
      </c:spPr>
      <c:txPr>
        <a:bodyPr rot="0" spcFirstLastPara="1" vertOverflow="ellipsis" vert="horz" wrap="square" anchor="ctr" anchorCtr="1"/>
        <a:lstStyle/>
        <a:p>
          <a:pPr>
            <a:defRPr lang="en-US" sz="1440" b="0" i="0" u="none" strike="noStrike" kern="1200" spc="0" baseline="0" dirty="0" smtClean="0">
              <a:solidFill>
                <a:prstClr val="black">
                  <a:lumMod val="65000"/>
                  <a:lumOff val="35000"/>
                </a:prst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452</c:v>
                </c:pt>
              </c:numCache>
            </c:numRef>
          </c:val>
          <c:extLst>
            <c:ext xmlns:c16="http://schemas.microsoft.com/office/drawing/2014/chart" uri="{C3380CC4-5D6E-409C-BE32-E72D297353CC}">
              <c16:uniqueId val="{00000000-DF1F-479C-AC5A-9F1DD4283137}"/>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652</c:v>
                </c:pt>
              </c:numCache>
            </c:numRef>
          </c:val>
          <c:extLst>
            <c:ext xmlns:c16="http://schemas.microsoft.com/office/drawing/2014/chart" uri="{C3380CC4-5D6E-409C-BE32-E72D297353CC}">
              <c16:uniqueId val="{00000001-DF1F-479C-AC5A-9F1DD4283137}"/>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416</c:v>
                </c:pt>
              </c:numCache>
            </c:numRef>
          </c:val>
          <c:extLst>
            <c:ext xmlns:c16="http://schemas.microsoft.com/office/drawing/2014/chart" uri="{C3380CC4-5D6E-409C-BE32-E72D297353CC}">
              <c16:uniqueId val="{00000002-DF1F-479C-AC5A-9F1DD4283137}"/>
            </c:ext>
          </c:extLst>
        </c:ser>
        <c:dLbls>
          <c:showLegendKey val="0"/>
          <c:showVal val="1"/>
          <c:showCatName val="0"/>
          <c:showSerName val="0"/>
          <c:showPercent val="0"/>
          <c:showBubbleSize val="0"/>
        </c:dLbls>
        <c:gapWidth val="150"/>
        <c:overlap val="-25"/>
        <c:axId val="440000320"/>
        <c:axId val="440000880"/>
      </c:barChart>
      <c:catAx>
        <c:axId val="440000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40000880"/>
        <c:crosses val="autoZero"/>
        <c:auto val="1"/>
        <c:lblAlgn val="ctr"/>
        <c:lblOffset val="100"/>
        <c:noMultiLvlLbl val="0"/>
      </c:catAx>
      <c:valAx>
        <c:axId val="440000880"/>
        <c:scaling>
          <c:orientation val="minMax"/>
        </c:scaling>
        <c:delete val="1"/>
        <c:axPos val="l"/>
        <c:numFmt formatCode="General" sourceLinked="1"/>
        <c:majorTickMark val="none"/>
        <c:minorTickMark val="none"/>
        <c:tickLblPos val="nextTo"/>
        <c:crossAx val="440000320"/>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Total Expired</a:t>
            </a:r>
            <a:r>
              <a:rPr lang="en-US" baseline="0" dirty="0"/>
              <a:t> </a:t>
            </a:r>
            <a:r>
              <a:rPr lang="en-US" dirty="0"/>
              <a:t>Files </a:t>
            </a:r>
          </a:p>
        </c:rich>
      </c:tx>
      <c:layout>
        <c:manualLayout>
          <c:xMode val="edge"/>
          <c:yMode val="edge"/>
          <c:x val="0.29573764216972881"/>
          <c:y val="3.787878787878788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1141</c:v>
                </c:pt>
              </c:numCache>
            </c:numRef>
          </c:val>
          <c:extLst>
            <c:ext xmlns:c16="http://schemas.microsoft.com/office/drawing/2014/chart" uri="{C3380CC4-5D6E-409C-BE32-E72D297353CC}">
              <c16:uniqueId val="{00000000-8AD4-4C6D-9249-62CCF744CE34}"/>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2460</c:v>
                </c:pt>
              </c:numCache>
            </c:numRef>
          </c:val>
          <c:extLst>
            <c:ext xmlns:c16="http://schemas.microsoft.com/office/drawing/2014/chart" uri="{C3380CC4-5D6E-409C-BE32-E72D297353CC}">
              <c16:uniqueId val="{00000001-8AD4-4C6D-9249-62CCF744CE34}"/>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1721</c:v>
                </c:pt>
              </c:numCache>
            </c:numRef>
          </c:val>
          <c:extLst>
            <c:ext xmlns:c16="http://schemas.microsoft.com/office/drawing/2014/chart" uri="{C3380CC4-5D6E-409C-BE32-E72D297353CC}">
              <c16:uniqueId val="{00000002-8AD4-4C6D-9249-62CCF744CE34}"/>
            </c:ext>
          </c:extLst>
        </c:ser>
        <c:dLbls>
          <c:showLegendKey val="0"/>
          <c:showVal val="1"/>
          <c:showCatName val="0"/>
          <c:showSerName val="0"/>
          <c:showPercent val="0"/>
          <c:showBubbleSize val="0"/>
        </c:dLbls>
        <c:gapWidth val="150"/>
        <c:overlap val="-25"/>
        <c:axId val="439765840"/>
        <c:axId val="439766400"/>
      </c:barChart>
      <c:catAx>
        <c:axId val="439765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439766400"/>
        <c:crosses val="autoZero"/>
        <c:auto val="1"/>
        <c:lblAlgn val="ctr"/>
        <c:lblOffset val="100"/>
        <c:noMultiLvlLbl val="0"/>
      </c:catAx>
      <c:valAx>
        <c:axId val="439766400"/>
        <c:scaling>
          <c:orientation val="minMax"/>
        </c:scaling>
        <c:delete val="1"/>
        <c:axPos val="l"/>
        <c:numFmt formatCode="General" sourceLinked="1"/>
        <c:majorTickMark val="none"/>
        <c:minorTickMark val="none"/>
        <c:tickLblPos val="nextTo"/>
        <c:crossAx val="439765840"/>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lang="en-US" sz="1440" b="0" i="0" u="none" strike="noStrike" kern="1200" spc="0" baseline="0" dirty="0">
                <a:solidFill>
                  <a:prstClr val="black">
                    <a:lumMod val="65000"/>
                    <a:lumOff val="35000"/>
                  </a:prstClr>
                </a:solidFill>
                <a:latin typeface="TheSans" panose="020B0503040302020203" pitchFamily="34" charset="-78"/>
                <a:ea typeface="+mn-ea"/>
                <a:cs typeface="TheSans" panose="020B0503040302020203" pitchFamily="34" charset="-78"/>
              </a:defRPr>
            </a:pPr>
            <a:r>
              <a:rPr lang="en-US" sz="1440" b="0" i="0" u="none" strike="noStrike" kern="1200" spc="0" baseline="0" dirty="0">
                <a:solidFill>
                  <a:prstClr val="black">
                    <a:lumMod val="65000"/>
                    <a:lumOff val="35000"/>
                  </a:prstClr>
                </a:solidFill>
                <a:latin typeface="TheSans" panose="020B0503040302020203" pitchFamily="34" charset="-78"/>
                <a:ea typeface="+mn-ea"/>
                <a:cs typeface="TheSans" panose="020B0503040302020203" pitchFamily="34" charset="-78"/>
              </a:rPr>
              <a:t>Percentage of Notices by Calling </a:t>
            </a:r>
          </a:p>
        </c:rich>
      </c:tx>
      <c:layout>
        <c:manualLayout>
          <c:xMode val="edge"/>
          <c:yMode val="edge"/>
          <c:x val="0.17109361329833772"/>
          <c:y val="6.313131313131313E-3"/>
        </c:manualLayout>
      </c:layout>
      <c:overlay val="0"/>
      <c:spPr>
        <a:noFill/>
        <a:ln>
          <a:noFill/>
        </a:ln>
        <a:effectLst/>
      </c:sp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0.0%</c:formatCode>
                <c:ptCount val="1"/>
                <c:pt idx="0">
                  <c:v>0.878</c:v>
                </c:pt>
              </c:numCache>
            </c:numRef>
          </c:val>
          <c:extLst>
            <c:ext xmlns:c16="http://schemas.microsoft.com/office/drawing/2014/chart" uri="{C3380CC4-5D6E-409C-BE32-E72D297353CC}">
              <c16:uniqueId val="{00000000-3D19-440B-A063-BC66C563B519}"/>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lgn="ct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0.0%</c:formatCode>
                <c:ptCount val="1"/>
                <c:pt idx="0">
                  <c:v>0.86</c:v>
                </c:pt>
              </c:numCache>
            </c:numRef>
          </c:val>
          <c:extLst>
            <c:ext xmlns:c16="http://schemas.microsoft.com/office/drawing/2014/chart" uri="{C3380CC4-5D6E-409C-BE32-E72D297353CC}">
              <c16:uniqueId val="{00000001-3D19-440B-A063-BC66C563B519}"/>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0.0%</c:formatCode>
                <c:ptCount val="1"/>
                <c:pt idx="0">
                  <c:v>0.64800000000000002</c:v>
                </c:pt>
              </c:numCache>
            </c:numRef>
          </c:val>
          <c:extLst>
            <c:ext xmlns:c16="http://schemas.microsoft.com/office/drawing/2014/chart" uri="{C3380CC4-5D6E-409C-BE32-E72D297353CC}">
              <c16:uniqueId val="{00000002-3D19-440B-A063-BC66C563B519}"/>
            </c:ext>
          </c:extLst>
        </c:ser>
        <c:dLbls>
          <c:showLegendKey val="0"/>
          <c:showVal val="1"/>
          <c:showCatName val="0"/>
          <c:showSerName val="0"/>
          <c:showPercent val="0"/>
          <c:showBubbleSize val="0"/>
        </c:dLbls>
        <c:gapWidth val="150"/>
        <c:overlap val="-25"/>
        <c:axId val="157871648"/>
        <c:axId val="157872208"/>
      </c:barChart>
      <c:catAx>
        <c:axId val="15787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157872208"/>
        <c:crosses val="autoZero"/>
        <c:auto val="1"/>
        <c:lblAlgn val="ctr"/>
        <c:lblOffset val="100"/>
        <c:noMultiLvlLbl val="0"/>
      </c:catAx>
      <c:valAx>
        <c:axId val="157872208"/>
        <c:scaling>
          <c:orientation val="minMax"/>
        </c:scaling>
        <c:delete val="1"/>
        <c:axPos val="l"/>
        <c:numFmt formatCode="0.0%" sourceLinked="1"/>
        <c:majorTickMark val="none"/>
        <c:minorTickMark val="none"/>
        <c:tickLblPos val="nextTo"/>
        <c:crossAx val="15787164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heSans" panose="020B0503040302020203" pitchFamily="34" charset="-78"/>
          <a:cs typeface="TheSans" panose="020B0503040302020203" pitchFamily="34" charset="-78"/>
        </a:defRPr>
      </a:pPr>
      <a:endParaRPr lang="en-US"/>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lgn="ctr" rtl="0">
              <a:defRPr lang="en-US" sz="1440" b="0" i="0" u="none" strike="noStrike" kern="1200" spc="0" baseline="0" dirty="0">
                <a:solidFill>
                  <a:prstClr val="black">
                    <a:lumMod val="65000"/>
                    <a:lumOff val="35000"/>
                  </a:prstClr>
                </a:solidFill>
                <a:latin typeface="TheSans" panose="020B0503040302020203" pitchFamily="34" charset="-78"/>
                <a:ea typeface="+mn-ea"/>
                <a:cs typeface="TheSans" panose="020B0503040302020203" pitchFamily="34" charset="-78"/>
              </a:defRPr>
            </a:pPr>
            <a:r>
              <a:rPr lang="en-US" sz="1440" b="0" i="0" u="none" strike="noStrike" kern="1200" spc="0" baseline="0" dirty="0">
                <a:solidFill>
                  <a:prstClr val="black">
                    <a:lumMod val="65000"/>
                    <a:lumOff val="35000"/>
                  </a:prstClr>
                </a:solidFill>
                <a:latin typeface="TheSans" panose="020B0503040302020203" pitchFamily="34" charset="-78"/>
                <a:ea typeface="+mn-ea"/>
                <a:cs typeface="TheSans" panose="020B0503040302020203" pitchFamily="34" charset="-78"/>
              </a:rPr>
              <a:t>Percentage of Served Notes</a:t>
            </a:r>
          </a:p>
        </c:rich>
      </c:tx>
      <c:layout>
        <c:manualLayout>
          <c:xMode val="edge"/>
          <c:yMode val="edge"/>
          <c:x val="0.1938801399825022"/>
          <c:y val="0"/>
        </c:manualLayout>
      </c:layout>
      <c:overlay val="0"/>
      <c:spPr>
        <a:noFill/>
        <a:ln>
          <a:noFill/>
        </a:ln>
        <a:effectLst/>
      </c:spPr>
      <c:txPr>
        <a:bodyPr rot="0" spcFirstLastPara="1" vertOverflow="ellipsis" vert="horz" wrap="square" anchor="ctr" anchorCtr="1"/>
        <a:lstStyle/>
        <a:p>
          <a:pPr algn="ctr" rtl="0">
            <a:defRPr lang="en-US" sz="1440" b="0" i="0" u="none" strike="noStrike" kern="1200" spc="0" baseline="0" dirty="0">
              <a:solidFill>
                <a:prstClr val="black">
                  <a:lumMod val="65000"/>
                  <a:lumOff val="35000"/>
                </a:prst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4.0625000000000001E-2"/>
          <c:y val="0.20597269602723653"/>
          <c:w val="0.93125000000000002"/>
          <c:h val="0.6742558457449736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0.0%</c:formatCode>
                <c:ptCount val="1"/>
                <c:pt idx="0">
                  <c:v>0.95299999999999996</c:v>
                </c:pt>
              </c:numCache>
            </c:numRef>
          </c:val>
          <c:extLst>
            <c:ext xmlns:c16="http://schemas.microsoft.com/office/drawing/2014/chart" uri="{C3380CC4-5D6E-409C-BE32-E72D297353CC}">
              <c16:uniqueId val="{00000000-FC28-4C35-B30E-21DD2277C297}"/>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0.0%</c:formatCode>
                <c:ptCount val="1"/>
                <c:pt idx="0">
                  <c:v>0.98899999999999999</c:v>
                </c:pt>
              </c:numCache>
            </c:numRef>
          </c:val>
          <c:extLst>
            <c:ext xmlns:c16="http://schemas.microsoft.com/office/drawing/2014/chart" uri="{C3380CC4-5D6E-409C-BE32-E72D297353CC}">
              <c16:uniqueId val="{00000001-FC28-4C35-B30E-21DD2277C297}"/>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0.0%</c:formatCode>
                <c:ptCount val="1"/>
                <c:pt idx="0">
                  <c:v>0.98899999999999999</c:v>
                </c:pt>
              </c:numCache>
            </c:numRef>
          </c:val>
          <c:extLst>
            <c:ext xmlns:c16="http://schemas.microsoft.com/office/drawing/2014/chart" uri="{C3380CC4-5D6E-409C-BE32-E72D297353CC}">
              <c16:uniqueId val="{00000002-FC28-4C35-B30E-21DD2277C297}"/>
            </c:ext>
          </c:extLst>
        </c:ser>
        <c:dLbls>
          <c:showLegendKey val="0"/>
          <c:showVal val="1"/>
          <c:showCatName val="0"/>
          <c:showSerName val="0"/>
          <c:showPercent val="0"/>
          <c:showBubbleSize val="0"/>
        </c:dLbls>
        <c:gapWidth val="150"/>
        <c:overlap val="-25"/>
        <c:axId val="157875568"/>
        <c:axId val="157876128"/>
      </c:barChart>
      <c:catAx>
        <c:axId val="157875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157876128"/>
        <c:crosses val="autoZero"/>
        <c:auto val="1"/>
        <c:lblAlgn val="ctr"/>
        <c:lblOffset val="100"/>
        <c:noMultiLvlLbl val="0"/>
      </c:catAx>
      <c:valAx>
        <c:axId val="157876128"/>
        <c:scaling>
          <c:orientation val="minMax"/>
        </c:scaling>
        <c:delete val="1"/>
        <c:axPos val="l"/>
        <c:numFmt formatCode="0.0%" sourceLinked="1"/>
        <c:majorTickMark val="none"/>
        <c:minorTickMark val="none"/>
        <c:tickLblPos val="nextTo"/>
        <c:crossAx val="157875568"/>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Number of Service of Process</a:t>
            </a:r>
          </a:p>
        </c:rich>
      </c:tx>
      <c:layout>
        <c:manualLayout>
          <c:xMode val="edge"/>
          <c:yMode val="edge"/>
          <c:x val="0.15626613079615048"/>
          <c:y val="3.1664081762506957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15566</c:v>
                </c:pt>
              </c:numCache>
            </c:numRef>
          </c:val>
          <c:extLst>
            <c:ext xmlns:c16="http://schemas.microsoft.com/office/drawing/2014/chart" uri="{C3380CC4-5D6E-409C-BE32-E72D297353CC}">
              <c16:uniqueId val="{00000000-58BB-4ED6-AF19-B32D2C6FB839}"/>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14274</c:v>
                </c:pt>
              </c:numCache>
            </c:numRef>
          </c:val>
          <c:extLst>
            <c:ext xmlns:c16="http://schemas.microsoft.com/office/drawing/2014/chart" uri="{C3380CC4-5D6E-409C-BE32-E72D297353CC}">
              <c16:uniqueId val="{00000001-58BB-4ED6-AF19-B32D2C6FB839}"/>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20791</c:v>
                </c:pt>
              </c:numCache>
            </c:numRef>
          </c:val>
          <c:extLst>
            <c:ext xmlns:c16="http://schemas.microsoft.com/office/drawing/2014/chart" uri="{C3380CC4-5D6E-409C-BE32-E72D297353CC}">
              <c16:uniqueId val="{00000002-58BB-4ED6-AF19-B32D2C6FB839}"/>
            </c:ext>
          </c:extLst>
        </c:ser>
        <c:dLbls>
          <c:showLegendKey val="0"/>
          <c:showVal val="1"/>
          <c:showCatName val="0"/>
          <c:showSerName val="0"/>
          <c:showPercent val="0"/>
          <c:showBubbleSize val="0"/>
        </c:dLbls>
        <c:gapWidth val="150"/>
        <c:overlap val="-25"/>
        <c:axId val="340877680"/>
        <c:axId val="340878240"/>
      </c:barChart>
      <c:catAx>
        <c:axId val="34087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340878240"/>
        <c:crosses val="autoZero"/>
        <c:auto val="1"/>
        <c:lblAlgn val="ctr"/>
        <c:lblOffset val="100"/>
        <c:noMultiLvlLbl val="0"/>
      </c:catAx>
      <c:valAx>
        <c:axId val="340878240"/>
        <c:scaling>
          <c:orientation val="minMax"/>
        </c:scaling>
        <c:delete val="1"/>
        <c:axPos val="l"/>
        <c:numFmt formatCode="General" sourceLinked="1"/>
        <c:majorTickMark val="none"/>
        <c:minorTickMark val="none"/>
        <c:tickLblPos val="nextTo"/>
        <c:crossAx val="340877680"/>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lang="en-US" sz="1440" b="0" i="0" u="none" strike="noStrike" kern="1200" spc="0" baseline="0" dirty="0">
                <a:solidFill>
                  <a:prstClr val="black">
                    <a:lumMod val="65000"/>
                    <a:lumOff val="35000"/>
                  </a:prstClr>
                </a:solidFill>
                <a:latin typeface="TheSans" panose="020B0503040302020203" pitchFamily="34" charset="-78"/>
                <a:ea typeface="+mn-ea"/>
                <a:cs typeface="TheSans" panose="020B0503040302020203" pitchFamily="34" charset="-78"/>
              </a:defRPr>
            </a:pPr>
            <a:r>
              <a:rPr lang="en-US" sz="1440" b="0" i="0" u="none" strike="noStrike" kern="1200" spc="0" baseline="0" dirty="0">
                <a:solidFill>
                  <a:prstClr val="black">
                    <a:lumMod val="65000"/>
                    <a:lumOff val="35000"/>
                  </a:prstClr>
                </a:solidFill>
                <a:latin typeface="TheSans" panose="020B0503040302020203" pitchFamily="34" charset="-78"/>
                <a:ea typeface="+mn-ea"/>
                <a:cs typeface="TheSans" panose="020B0503040302020203" pitchFamily="34" charset="-78"/>
              </a:rPr>
              <a:t>Average Number of Days for Service of Process</a:t>
            </a:r>
          </a:p>
        </c:rich>
      </c:tx>
      <c:overlay val="0"/>
      <c:spPr>
        <a:noFill/>
        <a:ln>
          <a:noFill/>
        </a:ln>
        <a:effectLst/>
      </c:sp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dLbl>
              <c:idx val="0"/>
              <c:tx>
                <c:rich>
                  <a:bodyPr/>
                  <a:lstStyle/>
                  <a:p>
                    <a:r>
                      <a:rPr lang="en-US"/>
                      <a:t>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9041-400F-8199-E9C9F2541CB2}"/>
                </c:ext>
              </c:extLst>
            </c:dLbl>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2</c:v>
                </c:pt>
              </c:numCache>
            </c:numRef>
          </c:val>
          <c:extLst>
            <c:ext xmlns:c16="http://schemas.microsoft.com/office/drawing/2014/chart" uri="{C3380CC4-5D6E-409C-BE32-E72D297353CC}">
              <c16:uniqueId val="{00000000-18F3-4C03-BE39-8ADD9ACB6CBF}"/>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2</c:v>
                </c:pt>
              </c:numCache>
            </c:numRef>
          </c:val>
          <c:extLst>
            <c:ext xmlns:c16="http://schemas.microsoft.com/office/drawing/2014/chart" uri="{C3380CC4-5D6E-409C-BE32-E72D297353CC}">
              <c16:uniqueId val="{00000001-18F3-4C03-BE39-8ADD9ACB6CBF}"/>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2</c:v>
                </c:pt>
              </c:numCache>
            </c:numRef>
          </c:val>
          <c:extLst>
            <c:ext xmlns:c16="http://schemas.microsoft.com/office/drawing/2014/chart" uri="{C3380CC4-5D6E-409C-BE32-E72D297353CC}">
              <c16:uniqueId val="{00000002-18F3-4C03-BE39-8ADD9ACB6CBF}"/>
            </c:ext>
          </c:extLst>
        </c:ser>
        <c:dLbls>
          <c:showLegendKey val="0"/>
          <c:showVal val="1"/>
          <c:showCatName val="0"/>
          <c:showSerName val="0"/>
          <c:showPercent val="0"/>
          <c:showBubbleSize val="0"/>
        </c:dLbls>
        <c:gapWidth val="150"/>
        <c:overlap val="-25"/>
        <c:axId val="340881600"/>
        <c:axId val="340882160"/>
      </c:barChart>
      <c:catAx>
        <c:axId val="340881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340882160"/>
        <c:crosses val="autoZero"/>
        <c:auto val="1"/>
        <c:lblAlgn val="ctr"/>
        <c:lblOffset val="100"/>
        <c:noMultiLvlLbl val="0"/>
      </c:catAx>
      <c:valAx>
        <c:axId val="340882160"/>
        <c:scaling>
          <c:orientation val="minMax"/>
        </c:scaling>
        <c:delete val="1"/>
        <c:axPos val="l"/>
        <c:numFmt formatCode="General" sourceLinked="1"/>
        <c:majorTickMark val="none"/>
        <c:minorTickMark val="none"/>
        <c:tickLblPos val="nextTo"/>
        <c:crossAx val="34088160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heSans" panose="020B0503040302020203" pitchFamily="34" charset="-78"/>
          <a:cs typeface="TheSans" panose="020B0503040302020203" pitchFamily="34" charset="-78"/>
        </a:defRPr>
      </a:pPr>
      <a:endParaRPr lang="en-US"/>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lang="en-US" sz="1440" b="0" i="0" u="none" strike="noStrike" kern="1200" spc="0" baseline="0" dirty="0" smtClean="0">
                <a:solidFill>
                  <a:prstClr val="black">
                    <a:lumMod val="65000"/>
                    <a:lumOff val="35000"/>
                  </a:prstClr>
                </a:solidFill>
                <a:latin typeface="TheSans" panose="020B0503040302020203" pitchFamily="34" charset="-78"/>
                <a:ea typeface="+mn-ea"/>
                <a:cs typeface="TheSans" panose="020B0503040302020203" pitchFamily="34" charset="-78"/>
              </a:defRPr>
            </a:pPr>
            <a:r>
              <a:rPr lang="en-US" sz="1440" b="0" i="0" u="none" strike="noStrike" kern="1200" spc="0" baseline="0" dirty="0">
                <a:solidFill>
                  <a:prstClr val="black">
                    <a:lumMod val="65000"/>
                    <a:lumOff val="35000"/>
                  </a:prstClr>
                </a:solidFill>
                <a:latin typeface="TheSans" panose="020B0503040302020203" pitchFamily="34" charset="-78"/>
                <a:ea typeface="+mn-ea"/>
                <a:cs typeface="TheSans" panose="020B0503040302020203" pitchFamily="34" charset="-78"/>
              </a:rPr>
              <a:t>Percentage of Ban Served Notices</a:t>
            </a:r>
          </a:p>
        </c:rich>
      </c:tx>
      <c:layout>
        <c:manualLayout>
          <c:xMode val="edge"/>
          <c:yMode val="edge"/>
          <c:x val="0.11446631671041119"/>
          <c:y val="6.1453113815318532E-2"/>
        </c:manualLayout>
      </c:layout>
      <c:overlay val="0"/>
      <c:spPr>
        <a:noFill/>
        <a:ln>
          <a:noFill/>
        </a:ln>
        <a:effectLst/>
      </c:sp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0.0%</c:formatCode>
                <c:ptCount val="1"/>
                <c:pt idx="0">
                  <c:v>3.0000000000000001E-3</c:v>
                </c:pt>
              </c:numCache>
            </c:numRef>
          </c:val>
          <c:extLst>
            <c:ext xmlns:c16="http://schemas.microsoft.com/office/drawing/2014/chart" uri="{C3380CC4-5D6E-409C-BE32-E72D297353CC}">
              <c16:uniqueId val="{00000000-4908-47E9-BA21-AE9F1E9C3871}"/>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0.00%</c:formatCode>
                <c:ptCount val="1"/>
                <c:pt idx="0">
                  <c:v>3.0000000000000001E-3</c:v>
                </c:pt>
              </c:numCache>
            </c:numRef>
          </c:val>
          <c:extLst>
            <c:ext xmlns:c16="http://schemas.microsoft.com/office/drawing/2014/chart" uri="{C3380CC4-5D6E-409C-BE32-E72D297353CC}">
              <c16:uniqueId val="{00000001-4908-47E9-BA21-AE9F1E9C3871}"/>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0.0%</c:formatCode>
                <c:ptCount val="1"/>
                <c:pt idx="0">
                  <c:v>7.0000000000000001E-3</c:v>
                </c:pt>
              </c:numCache>
            </c:numRef>
          </c:val>
          <c:extLst>
            <c:ext xmlns:c16="http://schemas.microsoft.com/office/drawing/2014/chart" uri="{C3380CC4-5D6E-409C-BE32-E72D297353CC}">
              <c16:uniqueId val="{00000002-4908-47E9-BA21-AE9F1E9C3871}"/>
            </c:ext>
          </c:extLst>
        </c:ser>
        <c:dLbls>
          <c:showLegendKey val="0"/>
          <c:showVal val="1"/>
          <c:showCatName val="0"/>
          <c:showSerName val="0"/>
          <c:showPercent val="0"/>
          <c:showBubbleSize val="0"/>
        </c:dLbls>
        <c:gapWidth val="150"/>
        <c:overlap val="-25"/>
        <c:axId val="340819312"/>
        <c:axId val="340819872"/>
      </c:barChart>
      <c:catAx>
        <c:axId val="34081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340819872"/>
        <c:crosses val="autoZero"/>
        <c:auto val="1"/>
        <c:lblAlgn val="ctr"/>
        <c:lblOffset val="100"/>
        <c:noMultiLvlLbl val="0"/>
      </c:catAx>
      <c:valAx>
        <c:axId val="340819872"/>
        <c:scaling>
          <c:orientation val="minMax"/>
        </c:scaling>
        <c:delete val="1"/>
        <c:axPos val="l"/>
        <c:numFmt formatCode="0.0%" sourceLinked="1"/>
        <c:majorTickMark val="none"/>
        <c:minorTickMark val="none"/>
        <c:tickLblPos val="nextTo"/>
        <c:crossAx val="34081931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heSans" panose="020B0503040302020203" pitchFamily="34" charset="-78"/>
          <a:cs typeface="TheSans" panose="020B0503040302020203" pitchFamily="34" charset="-78"/>
        </a:defRPr>
      </a:pPr>
      <a:endParaRPr lang="en-US"/>
    </a:p>
  </c:tx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lang="en-US" sz="1440" b="0" i="0" u="none" strike="noStrike" kern="1200" spc="0" baseline="0" dirty="0">
                <a:solidFill>
                  <a:prstClr val="black">
                    <a:lumMod val="65000"/>
                    <a:lumOff val="35000"/>
                  </a:prstClr>
                </a:solidFill>
                <a:latin typeface="TheSans" panose="020B0503040302020203" pitchFamily="34" charset="-78"/>
                <a:ea typeface="+mn-ea"/>
                <a:cs typeface="TheSans" panose="020B0503040302020203" pitchFamily="34" charset="-78"/>
              </a:defRPr>
            </a:pPr>
            <a:r>
              <a:rPr lang="en-US" sz="1440" b="0" i="0" u="none" strike="noStrike" kern="1200" spc="0" baseline="0" dirty="0">
                <a:solidFill>
                  <a:prstClr val="black">
                    <a:lumMod val="65000"/>
                    <a:lumOff val="35000"/>
                  </a:prstClr>
                </a:solidFill>
                <a:latin typeface="TheSans" panose="020B0503040302020203" pitchFamily="34" charset="-78"/>
                <a:ea typeface="+mn-ea"/>
                <a:cs typeface="TheSans" panose="020B0503040302020203" pitchFamily="34" charset="-78"/>
              </a:rPr>
              <a:t>Percentage of Notices in Person </a:t>
            </a:r>
          </a:p>
        </c:rich>
      </c:tx>
      <c:overlay val="0"/>
      <c:spPr>
        <a:noFill/>
        <a:ln>
          <a:noFill/>
        </a:ln>
        <a:effectLst/>
      </c:sp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0.0%</c:formatCode>
                <c:ptCount val="1"/>
                <c:pt idx="0">
                  <c:v>0.14000000000000001</c:v>
                </c:pt>
              </c:numCache>
            </c:numRef>
          </c:val>
          <c:extLst>
            <c:ext xmlns:c16="http://schemas.microsoft.com/office/drawing/2014/chart" uri="{C3380CC4-5D6E-409C-BE32-E72D297353CC}">
              <c16:uniqueId val="{00000000-FC2B-410A-BFA9-AC49C64CB5A8}"/>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0.0%</c:formatCode>
                <c:ptCount val="1"/>
                <c:pt idx="0">
                  <c:v>0.14000000000000001</c:v>
                </c:pt>
              </c:numCache>
            </c:numRef>
          </c:val>
          <c:extLst>
            <c:ext xmlns:c16="http://schemas.microsoft.com/office/drawing/2014/chart" uri="{C3380CC4-5D6E-409C-BE32-E72D297353CC}">
              <c16:uniqueId val="{00000001-FC2B-410A-BFA9-AC49C64CB5A8}"/>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0.0%</c:formatCode>
                <c:ptCount val="1"/>
                <c:pt idx="0">
                  <c:v>0.35</c:v>
                </c:pt>
              </c:numCache>
            </c:numRef>
          </c:val>
          <c:extLst>
            <c:ext xmlns:c16="http://schemas.microsoft.com/office/drawing/2014/chart" uri="{C3380CC4-5D6E-409C-BE32-E72D297353CC}">
              <c16:uniqueId val="{00000002-FC2B-410A-BFA9-AC49C64CB5A8}"/>
            </c:ext>
          </c:extLst>
        </c:ser>
        <c:dLbls>
          <c:showLegendKey val="0"/>
          <c:showVal val="1"/>
          <c:showCatName val="0"/>
          <c:showSerName val="0"/>
          <c:showPercent val="0"/>
          <c:showBubbleSize val="0"/>
        </c:dLbls>
        <c:gapWidth val="150"/>
        <c:overlap val="-25"/>
        <c:axId val="340823232"/>
        <c:axId val="340823792"/>
      </c:barChart>
      <c:catAx>
        <c:axId val="34082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340823792"/>
        <c:crosses val="autoZero"/>
        <c:auto val="1"/>
        <c:lblAlgn val="ctr"/>
        <c:lblOffset val="100"/>
        <c:noMultiLvlLbl val="0"/>
      </c:catAx>
      <c:valAx>
        <c:axId val="340823792"/>
        <c:scaling>
          <c:orientation val="minMax"/>
        </c:scaling>
        <c:delete val="1"/>
        <c:axPos val="l"/>
        <c:numFmt formatCode="0.0%" sourceLinked="1"/>
        <c:majorTickMark val="none"/>
        <c:minorTickMark val="none"/>
        <c:tickLblPos val="nextTo"/>
        <c:crossAx val="34082323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heSans" panose="020B0503040302020203" pitchFamily="34" charset="-78"/>
          <a:cs typeface="TheSans" panose="020B0503040302020203" pitchFamily="34" charset="-78"/>
        </a:defRPr>
      </a:pPr>
      <a:endParaRPr lang="en-US"/>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lgn="ctr" rtl="0">
              <a:defRPr sz="1400" b="1" i="0" u="none" strike="noStrike" kern="1200" baseline="0">
                <a:solidFill>
                  <a:schemeClr val="tx1"/>
                </a:solidFill>
                <a:latin typeface="Sakkal Majalla" panose="02000000000000000000" pitchFamily="2" charset="-78"/>
                <a:ea typeface="+mn-ea"/>
                <a:cs typeface="Sakkal Majalla" panose="02000000000000000000" pitchFamily="2" charset="-78"/>
              </a:defRPr>
            </a:pPr>
            <a:r>
              <a:rPr lang="en-US" dirty="0">
                <a:highlight>
                  <a:srgbClr val="FFFF00"/>
                </a:highlight>
              </a:rPr>
              <a:t>Percentage of Decline in Number of Transactions</a:t>
            </a:r>
          </a:p>
          <a:p>
            <a:pPr algn="ctr" rtl="0">
              <a:defRPr sz="1400" b="1" i="0" u="none" strike="noStrike" kern="1200" baseline="0">
                <a:solidFill>
                  <a:schemeClr val="tx1"/>
                </a:solidFill>
                <a:latin typeface="Sakkal Majalla" panose="02000000000000000000" pitchFamily="2" charset="-78"/>
                <a:ea typeface="+mn-ea"/>
                <a:cs typeface="Sakkal Majalla" panose="02000000000000000000" pitchFamily="2" charset="-78"/>
              </a:defRPr>
            </a:pPr>
            <a:r>
              <a:rPr lang="en-US" dirty="0">
                <a:highlight>
                  <a:srgbClr val="FFFF00"/>
                </a:highlight>
              </a:rPr>
              <a:t>- 29.4% </a:t>
            </a:r>
            <a:endParaRPr lang="en-US" dirty="0"/>
          </a:p>
          <a:p>
            <a:pPr algn="ctr" rtl="0">
              <a:defRPr sz="1400" b="1" i="0" u="none" strike="noStrike" kern="1200" baseline="0">
                <a:solidFill>
                  <a:schemeClr val="tx1"/>
                </a:solidFill>
                <a:latin typeface="Sakkal Majalla" panose="02000000000000000000" pitchFamily="2" charset="-78"/>
                <a:ea typeface="+mn-ea"/>
                <a:cs typeface="Sakkal Majalla" panose="02000000000000000000" pitchFamily="2" charset="-78"/>
              </a:defRPr>
            </a:pPr>
            <a:r>
              <a:rPr lang="en-US" dirty="0"/>
              <a:t>                                                                1.02 Legal services: </a:t>
            </a:r>
            <a:endParaRPr lang="en-US" sz="1400" b="1" dirty="0">
              <a:solidFill>
                <a:schemeClr val="tx1"/>
              </a:solidFill>
              <a:latin typeface="Sakkal Majalla" panose="02000000000000000000" pitchFamily="2" charset="-78"/>
              <a:cs typeface="Sakkal Majalla" panose="02000000000000000000" pitchFamily="2" charset="-78"/>
            </a:endParaRPr>
          </a:p>
        </c:rich>
      </c:tx>
      <c:layout>
        <c:manualLayout>
          <c:xMode val="edge"/>
          <c:yMode val="edge"/>
          <c:x val="0.12563776105125998"/>
          <c:y val="4.8219689411200889E-2"/>
        </c:manualLayout>
      </c:layout>
      <c:overlay val="0"/>
      <c:spPr>
        <a:noFill/>
        <a:ln>
          <a:noFill/>
        </a:ln>
        <a:effectLst/>
      </c:spPr>
    </c:title>
    <c:autoTitleDeleted val="0"/>
    <c:plotArea>
      <c:layout>
        <c:manualLayout>
          <c:layoutTarget val="inner"/>
          <c:xMode val="edge"/>
          <c:yMode val="edge"/>
          <c:x val="0.20087137689222767"/>
          <c:y val="0.31599336989817334"/>
          <c:w val="0.65294817980737174"/>
          <c:h val="0.58317432366928634"/>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dLbl>
              <c:idx val="0"/>
              <c:layout>
                <c:manualLayout>
                  <c:x val="-6.7697354446023756E-3"/>
                  <c:y val="3.75042028753784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AD7-48AD-8CEE-49C22929EE53}"/>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25475</c:v>
                </c:pt>
              </c:numCache>
            </c:numRef>
          </c:val>
          <c:extLst>
            <c:ext xmlns:c16="http://schemas.microsoft.com/office/drawing/2014/chart" uri="{C3380CC4-5D6E-409C-BE32-E72D297353CC}">
              <c16:uniqueId val="{00000000-4C71-46CC-A61C-65D415C269DF}"/>
            </c:ext>
          </c:extLst>
        </c:ser>
        <c:ser>
          <c:idx val="1"/>
          <c:order val="1"/>
          <c:tx>
            <c:strRef>
              <c:f>Sheet1!$C$1</c:f>
              <c:strCache>
                <c:ptCount val="1"/>
                <c:pt idx="0">
                  <c:v>2019</c:v>
                </c:pt>
              </c:strCache>
            </c:strRef>
          </c:tx>
          <c:spPr>
            <a:solidFill>
              <a:schemeClr val="accent5"/>
            </a:solidFill>
            <a:ln>
              <a:noFill/>
            </a:ln>
            <a:effectLst/>
          </c:spPr>
          <c:invertIfNegative val="0"/>
          <c:dLbls>
            <c:dLbl>
              <c:idx val="0"/>
              <c:layout>
                <c:manualLayout>
                  <c:x val="6.7697354446023131E-3"/>
                  <c:y val="3.75042028753784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AD7-48AD-8CEE-49C22929EE53}"/>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36104</c:v>
                </c:pt>
              </c:numCache>
            </c:numRef>
          </c:val>
          <c:extLst>
            <c:ext xmlns:c16="http://schemas.microsoft.com/office/drawing/2014/chart" uri="{C3380CC4-5D6E-409C-BE32-E72D297353CC}">
              <c16:uniqueId val="{00000001-4C71-46CC-A61C-65D415C269DF}"/>
            </c:ext>
          </c:extLst>
        </c:ser>
        <c:ser>
          <c:idx val="2"/>
          <c:order val="2"/>
          <c:tx>
            <c:strRef>
              <c:f>Sheet1!$D$1</c:f>
              <c:strCache>
                <c:ptCount val="1"/>
                <c:pt idx="0">
                  <c:v>2018</c:v>
                </c:pt>
              </c:strCache>
            </c:strRef>
          </c:tx>
          <c:spPr>
            <a:solidFill>
              <a:schemeClr val="accent5">
                <a:tint val="65000"/>
              </a:schemeClr>
            </a:solidFill>
            <a:ln>
              <a:noFill/>
            </a:ln>
            <a:effectLst/>
          </c:spPr>
          <c:invertIfNegative val="0"/>
          <c:dLbls>
            <c:dLbl>
              <c:idx val="0"/>
              <c:layout>
                <c:manualLayout>
                  <c:x val="0"/>
                  <c:y val="3.2146459607467259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AD7-48AD-8CEE-49C22929EE53}"/>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34326</c:v>
                </c:pt>
              </c:numCache>
            </c:numRef>
          </c:val>
          <c:extLst>
            <c:ext xmlns:c16="http://schemas.microsoft.com/office/drawing/2014/chart" uri="{C3380CC4-5D6E-409C-BE32-E72D297353CC}">
              <c16:uniqueId val="{00000000-7C0D-4CCF-BBFE-5FA1F6C30210}"/>
            </c:ext>
          </c:extLst>
        </c:ser>
        <c:dLbls>
          <c:showLegendKey val="0"/>
          <c:showVal val="1"/>
          <c:showCatName val="0"/>
          <c:showSerName val="0"/>
          <c:showPercent val="0"/>
          <c:showBubbleSize val="0"/>
        </c:dLbls>
        <c:gapWidth val="150"/>
        <c:overlap val="-25"/>
        <c:axId val="258864432"/>
        <c:axId val="258864992"/>
      </c:barChart>
      <c:catAx>
        <c:axId val="258864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864992"/>
        <c:crosses val="autoZero"/>
        <c:auto val="1"/>
        <c:lblAlgn val="ctr"/>
        <c:lblOffset val="100"/>
        <c:noMultiLvlLbl val="0"/>
      </c:catAx>
      <c:valAx>
        <c:axId val="258864992"/>
        <c:scaling>
          <c:orientation val="minMax"/>
        </c:scaling>
        <c:delete val="1"/>
        <c:axPos val="l"/>
        <c:numFmt formatCode="General" sourceLinked="1"/>
        <c:majorTickMark val="none"/>
        <c:minorTickMark val="none"/>
        <c:tickLblPos val="nextTo"/>
        <c:crossAx val="2588644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marL="0" marR="0" lvl="0" indent="0" algn="ctr" defTabSz="914400" rtl="1" eaLnBrk="1" fontAlgn="auto" latinLnBrk="0" hangingPunct="1">
              <a:lnSpc>
                <a:spcPct val="100000"/>
              </a:lnSpc>
              <a:spcBef>
                <a:spcPts val="0"/>
              </a:spcBef>
              <a:spcAft>
                <a:spcPts val="0"/>
              </a:spcAft>
              <a:buClrTx/>
              <a:buSzTx/>
              <a:buFontTx/>
              <a:buNone/>
              <a:tabLst/>
              <a:defRPr sz="1400" b="1" i="0" u="none" strike="noStrike" kern="1200" baseline="0">
                <a:solidFill>
                  <a:schemeClr val="tx1"/>
                </a:solidFill>
                <a:latin typeface="Sakkal Majalla" panose="02000000000000000000" pitchFamily="2" charset="-78"/>
                <a:ea typeface="+mn-ea"/>
                <a:cs typeface="Sakkal Majalla" panose="02000000000000000000" pitchFamily="2" charset="-78"/>
              </a:defRPr>
            </a:pPr>
            <a:r>
              <a:rPr lang="en-US" kern="1200" dirty="0"/>
              <a:t>Decrease </a:t>
            </a:r>
            <a:r>
              <a:rPr lang="en-US" kern="1200" baseline="0" dirty="0"/>
              <a:t> in </a:t>
            </a:r>
            <a:r>
              <a:rPr lang="en-US" kern="1200" dirty="0"/>
              <a:t>Number of Transactions by %7.1 –</a:t>
            </a:r>
          </a:p>
          <a:p>
            <a:pPr marL="0" marR="0" lvl="0" indent="0" algn="ctr" defTabSz="914400" rtl="1" eaLnBrk="1" fontAlgn="auto" latinLnBrk="0" hangingPunct="1">
              <a:lnSpc>
                <a:spcPct val="100000"/>
              </a:lnSpc>
              <a:spcBef>
                <a:spcPts val="0"/>
              </a:spcBef>
              <a:spcAft>
                <a:spcPts val="0"/>
              </a:spcAft>
              <a:buClrTx/>
              <a:buSzTx/>
              <a:buFontTx/>
              <a:buNone/>
              <a:tabLst/>
              <a:defRPr sz="1400" b="1" i="0" u="none" strike="noStrike" kern="1200" baseline="0">
                <a:solidFill>
                  <a:schemeClr val="tx1"/>
                </a:solidFill>
                <a:latin typeface="Sakkal Majalla" panose="02000000000000000000" pitchFamily="2" charset="-78"/>
                <a:ea typeface="+mn-ea"/>
                <a:cs typeface="Sakkal Majalla" panose="02000000000000000000" pitchFamily="2" charset="-78"/>
              </a:defRPr>
            </a:pPr>
            <a:r>
              <a:rPr lang="en-US" dirty="0"/>
              <a:t>Certification  Services</a:t>
            </a:r>
            <a:endParaRPr lang="en-US" sz="1400" b="1" dirty="0">
              <a:solidFill>
                <a:schemeClr val="tx1"/>
              </a:solidFill>
              <a:latin typeface="Sakkal Majalla" panose="02000000000000000000" pitchFamily="2" charset="-78"/>
              <a:cs typeface="Sakkal Majalla" panose="02000000000000000000" pitchFamily="2" charset="-78"/>
            </a:endParaRPr>
          </a:p>
        </c:rich>
      </c:tx>
      <c:layout>
        <c:manualLayout>
          <c:xMode val="edge"/>
          <c:yMode val="edge"/>
          <c:x val="0.13447916666666668"/>
          <c:y val="4.8826851189055914E-2"/>
        </c:manualLayout>
      </c:layout>
      <c:overlay val="0"/>
      <c:spPr>
        <a:noFill/>
        <a:ln>
          <a:noFill/>
        </a:ln>
        <a:effectLst/>
      </c:sp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7529</c:v>
                </c:pt>
              </c:numCache>
            </c:numRef>
          </c:val>
          <c:extLst>
            <c:ext xmlns:c16="http://schemas.microsoft.com/office/drawing/2014/chart" uri="{C3380CC4-5D6E-409C-BE32-E72D297353CC}">
              <c16:uniqueId val="{00000000-108B-4F4F-B0C7-0F985DD7C31A}"/>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8112</c:v>
                </c:pt>
              </c:numCache>
            </c:numRef>
          </c:val>
          <c:extLst>
            <c:ext xmlns:c16="http://schemas.microsoft.com/office/drawing/2014/chart" uri="{C3380CC4-5D6E-409C-BE32-E72D297353CC}">
              <c16:uniqueId val="{00000001-108B-4F4F-B0C7-0F985DD7C31A}"/>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7919</c:v>
                </c:pt>
              </c:numCache>
            </c:numRef>
          </c:val>
          <c:extLst>
            <c:ext xmlns:c16="http://schemas.microsoft.com/office/drawing/2014/chart" uri="{C3380CC4-5D6E-409C-BE32-E72D297353CC}">
              <c16:uniqueId val="{00000000-A6E8-438E-9B1F-343E1C498CD8}"/>
            </c:ext>
          </c:extLst>
        </c:ser>
        <c:dLbls>
          <c:showLegendKey val="0"/>
          <c:showVal val="1"/>
          <c:showCatName val="0"/>
          <c:showSerName val="0"/>
          <c:showPercent val="0"/>
          <c:showBubbleSize val="0"/>
        </c:dLbls>
        <c:gapWidth val="150"/>
        <c:overlap val="-25"/>
        <c:axId val="258869472"/>
        <c:axId val="258870032"/>
      </c:barChart>
      <c:catAx>
        <c:axId val="25886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870032"/>
        <c:crosses val="autoZero"/>
        <c:auto val="1"/>
        <c:lblAlgn val="ctr"/>
        <c:lblOffset val="100"/>
        <c:noMultiLvlLbl val="0"/>
      </c:catAx>
      <c:valAx>
        <c:axId val="258870032"/>
        <c:scaling>
          <c:orientation val="minMax"/>
        </c:scaling>
        <c:delete val="1"/>
        <c:axPos val="l"/>
        <c:numFmt formatCode="General" sourceLinked="1"/>
        <c:majorTickMark val="none"/>
        <c:minorTickMark val="none"/>
        <c:tickLblPos val="nextTo"/>
        <c:crossAx val="2588694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0" b="1" i="0" u="none" strike="noStrike" kern="1200" baseline="0">
                <a:solidFill>
                  <a:schemeClr val="tx1"/>
                </a:solidFill>
                <a:latin typeface="Sakkal Majalla" panose="02000000000000000000" pitchFamily="2" charset="-78"/>
                <a:ea typeface="+mn-ea"/>
                <a:cs typeface="Sakkal Majalla" panose="02000000000000000000" pitchFamily="2" charset="-78"/>
              </a:defRPr>
            </a:pPr>
            <a:r>
              <a:rPr lang="en-US" dirty="0"/>
              <a:t> Inheritance Services</a:t>
            </a:r>
            <a:endParaRPr lang="en-US" sz="1860" b="1" dirty="0">
              <a:solidFill>
                <a:schemeClr val="tx1"/>
              </a:solidFill>
              <a:latin typeface="Sakkal Majalla" panose="02000000000000000000" pitchFamily="2" charset="-78"/>
              <a:cs typeface="Sakkal Majalla" panose="02000000000000000000" pitchFamily="2" charset="-78"/>
            </a:endParaRPr>
          </a:p>
        </c:rich>
      </c:tx>
      <c:overlay val="0"/>
      <c:spPr>
        <a:noFill/>
        <a:ln>
          <a:noFill/>
        </a:ln>
        <a:effectLst/>
      </c:spPr>
    </c:title>
    <c:autoTitleDeleted val="0"/>
    <c:plotArea>
      <c:layout>
        <c:manualLayout>
          <c:layoutTarget val="inner"/>
          <c:xMode val="edge"/>
          <c:yMode val="edge"/>
          <c:x val="4.4562237421986846E-2"/>
          <c:y val="0.29655959198282034"/>
          <c:w val="0.89107008630180995"/>
          <c:h val="0.62075926588721864"/>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3757</c:v>
                </c:pt>
              </c:numCache>
            </c:numRef>
          </c:val>
          <c:extLst>
            <c:ext xmlns:c16="http://schemas.microsoft.com/office/drawing/2014/chart" uri="{C3380CC4-5D6E-409C-BE32-E72D297353CC}">
              <c16:uniqueId val="{00000000-2E4B-441D-BADF-DD6B00699838}"/>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2586</c:v>
                </c:pt>
              </c:numCache>
            </c:numRef>
          </c:val>
          <c:extLst>
            <c:ext xmlns:c16="http://schemas.microsoft.com/office/drawing/2014/chart" uri="{C3380CC4-5D6E-409C-BE32-E72D297353CC}">
              <c16:uniqueId val="{00000001-2E4B-441D-BADF-DD6B00699838}"/>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2146</c:v>
                </c:pt>
              </c:numCache>
            </c:numRef>
          </c:val>
          <c:extLst>
            <c:ext xmlns:c16="http://schemas.microsoft.com/office/drawing/2014/chart" uri="{C3380CC4-5D6E-409C-BE32-E72D297353CC}">
              <c16:uniqueId val="{00000002-2E4B-441D-BADF-DD6B00699838}"/>
            </c:ext>
          </c:extLst>
        </c:ser>
        <c:dLbls>
          <c:showLegendKey val="0"/>
          <c:showVal val="1"/>
          <c:showCatName val="0"/>
          <c:showSerName val="0"/>
          <c:showPercent val="0"/>
          <c:showBubbleSize val="0"/>
        </c:dLbls>
        <c:gapWidth val="150"/>
        <c:overlap val="-25"/>
        <c:axId val="258872272"/>
        <c:axId val="258874512"/>
      </c:barChart>
      <c:catAx>
        <c:axId val="25887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874512"/>
        <c:crosses val="autoZero"/>
        <c:auto val="1"/>
        <c:lblAlgn val="ctr"/>
        <c:lblOffset val="100"/>
        <c:noMultiLvlLbl val="0"/>
      </c:catAx>
      <c:valAx>
        <c:axId val="258874512"/>
        <c:scaling>
          <c:orientation val="minMax"/>
        </c:scaling>
        <c:delete val="1"/>
        <c:axPos val="l"/>
        <c:numFmt formatCode="General" sourceLinked="1"/>
        <c:majorTickMark val="none"/>
        <c:minorTickMark val="none"/>
        <c:tickLblPos val="nextTo"/>
        <c:crossAx val="2588722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0" b="1" i="0" u="none" strike="noStrike" kern="1200" baseline="0">
                <a:solidFill>
                  <a:schemeClr val="tx1"/>
                </a:solidFill>
                <a:latin typeface="Sakkal Majalla" panose="02000000000000000000" pitchFamily="2" charset="-78"/>
                <a:ea typeface="+mn-ea"/>
                <a:cs typeface="Sakkal Majalla" panose="02000000000000000000" pitchFamily="2" charset="-78"/>
              </a:defRPr>
            </a:pPr>
            <a:r>
              <a:rPr lang="en-US" dirty="0"/>
              <a:t>Marriage Registrar</a:t>
            </a:r>
            <a:r>
              <a:rPr lang="en-US" baseline="0" dirty="0"/>
              <a:t> </a:t>
            </a:r>
            <a:r>
              <a:rPr lang="en-US" dirty="0"/>
              <a:t> Services</a:t>
            </a:r>
            <a:endParaRPr lang="en-US" sz="1860" b="1" dirty="0">
              <a:solidFill>
                <a:schemeClr val="tx1"/>
              </a:solidFill>
              <a:latin typeface="Sakkal Majalla" panose="02000000000000000000" pitchFamily="2" charset="-78"/>
              <a:cs typeface="Sakkal Majalla" panose="02000000000000000000" pitchFamily="2" charset="-78"/>
            </a:endParaRPr>
          </a:p>
        </c:rich>
      </c:tx>
      <c:overlay val="0"/>
      <c:spPr>
        <a:noFill/>
        <a:ln>
          <a:noFill/>
        </a:ln>
        <a:effectLst/>
      </c:sp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1458</c:v>
                </c:pt>
              </c:numCache>
            </c:numRef>
          </c:val>
          <c:extLst>
            <c:ext xmlns:c16="http://schemas.microsoft.com/office/drawing/2014/chart" uri="{C3380CC4-5D6E-409C-BE32-E72D297353CC}">
              <c16:uniqueId val="{00000000-BFB6-4834-AB6A-A5BBE2E0965D}"/>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2554</c:v>
                </c:pt>
              </c:numCache>
            </c:numRef>
          </c:val>
          <c:extLst>
            <c:ext xmlns:c16="http://schemas.microsoft.com/office/drawing/2014/chart" uri="{C3380CC4-5D6E-409C-BE32-E72D297353CC}">
              <c16:uniqueId val="{00000001-BFB6-4834-AB6A-A5BBE2E0965D}"/>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1146</c:v>
                </c:pt>
              </c:numCache>
            </c:numRef>
          </c:val>
          <c:extLst>
            <c:ext xmlns:c16="http://schemas.microsoft.com/office/drawing/2014/chart" uri="{C3380CC4-5D6E-409C-BE32-E72D297353CC}">
              <c16:uniqueId val="{00000000-80F2-4D7A-91EE-2FD037FC74F4}"/>
            </c:ext>
          </c:extLst>
        </c:ser>
        <c:dLbls>
          <c:showLegendKey val="0"/>
          <c:showVal val="1"/>
          <c:showCatName val="0"/>
          <c:showSerName val="0"/>
          <c:showPercent val="0"/>
          <c:showBubbleSize val="0"/>
        </c:dLbls>
        <c:gapWidth val="150"/>
        <c:overlap val="-25"/>
        <c:axId val="258879552"/>
        <c:axId val="258880672"/>
      </c:barChart>
      <c:catAx>
        <c:axId val="25887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880672"/>
        <c:crosses val="autoZero"/>
        <c:auto val="1"/>
        <c:lblAlgn val="ctr"/>
        <c:lblOffset val="100"/>
        <c:noMultiLvlLbl val="0"/>
      </c:catAx>
      <c:valAx>
        <c:axId val="258880672"/>
        <c:scaling>
          <c:orientation val="minMax"/>
        </c:scaling>
        <c:delete val="1"/>
        <c:axPos val="l"/>
        <c:numFmt formatCode="General" sourceLinked="1"/>
        <c:majorTickMark val="none"/>
        <c:minorTickMark val="none"/>
        <c:tickLblPos val="nextTo"/>
        <c:crossAx val="2588795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0" b="1" i="0" u="none" strike="noStrike" kern="1200" baseline="0">
                <a:solidFill>
                  <a:schemeClr val="tx1"/>
                </a:solidFill>
                <a:latin typeface="Sakkal Majalla" panose="02000000000000000000" pitchFamily="2" charset="-78"/>
                <a:ea typeface="+mn-ea"/>
                <a:cs typeface="Sakkal Majalla" panose="02000000000000000000" pitchFamily="2" charset="-78"/>
              </a:defRPr>
            </a:pPr>
            <a:r>
              <a:rPr lang="en-US"/>
              <a:t>Family Reform Services </a:t>
            </a:r>
          </a:p>
        </c:rich>
      </c:tx>
      <c:layout>
        <c:manualLayout>
          <c:xMode val="edge"/>
          <c:yMode val="edge"/>
          <c:x val="0.29862724190726159"/>
          <c:y val="5.06034757019009E-2"/>
        </c:manualLayout>
      </c:layout>
      <c:overlay val="0"/>
      <c:spPr>
        <a:noFill/>
        <a:ln>
          <a:noFill/>
        </a:ln>
        <a:effectLst/>
      </c:sp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Sakkal Majalla" panose="02000000000000000000" pitchFamily="2" charset="-78"/>
                    <a:ea typeface="+mn-ea"/>
                    <a:cs typeface="Sakkal Majalla" panose="02000000000000000000" pitchFamily="2"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975</c:v>
                </c:pt>
              </c:numCache>
            </c:numRef>
          </c:val>
          <c:extLst>
            <c:ext xmlns:c16="http://schemas.microsoft.com/office/drawing/2014/chart" uri="{C3380CC4-5D6E-409C-BE32-E72D297353CC}">
              <c16:uniqueId val="{00000000-CA3C-4B23-903E-4017A03318A0}"/>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Sakkal Majalla" panose="02000000000000000000" pitchFamily="2" charset="-78"/>
                    <a:ea typeface="+mn-ea"/>
                    <a:cs typeface="Sakkal Majalla" panose="02000000000000000000" pitchFamily="2"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1071</c:v>
                </c:pt>
              </c:numCache>
            </c:numRef>
          </c:val>
          <c:extLst>
            <c:ext xmlns:c16="http://schemas.microsoft.com/office/drawing/2014/chart" uri="{C3380CC4-5D6E-409C-BE32-E72D297353CC}">
              <c16:uniqueId val="{00000001-CA3C-4B23-903E-4017A03318A0}"/>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Sakkal Majalla" panose="02000000000000000000" pitchFamily="2" charset="-78"/>
                    <a:ea typeface="+mn-ea"/>
                    <a:cs typeface="Sakkal Majalla" panose="02000000000000000000" pitchFamily="2"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1188</c:v>
                </c:pt>
              </c:numCache>
            </c:numRef>
          </c:val>
          <c:extLst>
            <c:ext xmlns:c16="http://schemas.microsoft.com/office/drawing/2014/chart" uri="{C3380CC4-5D6E-409C-BE32-E72D297353CC}">
              <c16:uniqueId val="{00000000-7722-4BC5-9CA6-A884EB3EBD81}"/>
            </c:ext>
          </c:extLst>
        </c:ser>
        <c:dLbls>
          <c:showLegendKey val="0"/>
          <c:showVal val="1"/>
          <c:showCatName val="0"/>
          <c:showSerName val="0"/>
          <c:showPercent val="0"/>
          <c:showBubbleSize val="0"/>
        </c:dLbls>
        <c:gapWidth val="150"/>
        <c:overlap val="-25"/>
        <c:axId val="258885152"/>
        <c:axId val="258885712"/>
      </c:barChart>
      <c:catAx>
        <c:axId val="25888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Sakkal Majalla" panose="02000000000000000000" pitchFamily="2" charset="-78"/>
                <a:ea typeface="+mn-ea"/>
                <a:cs typeface="Sakkal Majalla" panose="02000000000000000000" pitchFamily="2" charset="-78"/>
              </a:defRPr>
            </a:pPr>
            <a:endParaRPr lang="en-US"/>
          </a:p>
        </c:txPr>
        <c:crossAx val="258885712"/>
        <c:crosses val="autoZero"/>
        <c:auto val="1"/>
        <c:lblAlgn val="ctr"/>
        <c:lblOffset val="100"/>
        <c:noMultiLvlLbl val="0"/>
      </c:catAx>
      <c:valAx>
        <c:axId val="258885712"/>
        <c:scaling>
          <c:orientation val="minMax"/>
        </c:scaling>
        <c:delete val="1"/>
        <c:axPos val="l"/>
        <c:numFmt formatCode="General" sourceLinked="1"/>
        <c:majorTickMark val="none"/>
        <c:minorTickMark val="none"/>
        <c:tickLblPos val="nextTo"/>
        <c:crossAx val="258885152"/>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latin typeface="Sakkal Majalla" panose="02000000000000000000" pitchFamily="2" charset="-78"/>
          <a:cs typeface="Sakkal Majalla" panose="02000000000000000000" pitchFamily="2" charset="-78"/>
        </a:defRPr>
      </a:pPr>
      <a:endParaRPr lang="en-US"/>
    </a:p>
  </c:tx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00" b="1" i="0" u="none" strike="noStrike" kern="1200" baseline="0">
                <a:solidFill>
                  <a:schemeClr val="tx1"/>
                </a:solidFill>
                <a:latin typeface="Sakkal Majalla" panose="02000000000000000000" pitchFamily="2" charset="-78"/>
                <a:ea typeface="+mn-ea"/>
                <a:cs typeface="Sakkal Majalla" panose="02000000000000000000" pitchFamily="2" charset="-78"/>
              </a:defRPr>
            </a:pPr>
            <a:r>
              <a:rPr lang="en-US" sz="1800" dirty="0"/>
              <a:t>Decrease in Number of Transactions in Primary Services -16% </a:t>
            </a:r>
          </a:p>
        </c:rich>
      </c:tx>
      <c:layout>
        <c:manualLayout>
          <c:xMode val="edge"/>
          <c:yMode val="edge"/>
          <c:x val="0.16217875109361329"/>
          <c:y val="6.3131313131313135E-2"/>
        </c:manualLayout>
      </c:layout>
      <c:overlay val="0"/>
      <c:spPr>
        <a:noFill/>
        <a:ln>
          <a:noFill/>
        </a:ln>
        <a:effectLst/>
      </c:sp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68204</c:v>
                </c:pt>
              </c:numCache>
            </c:numRef>
          </c:val>
          <c:extLst>
            <c:ext xmlns:c16="http://schemas.microsoft.com/office/drawing/2014/chart" uri="{C3380CC4-5D6E-409C-BE32-E72D297353CC}">
              <c16:uniqueId val="{00000000-7619-47EE-A438-DC8EE533F500}"/>
            </c:ext>
          </c:extLst>
        </c:ser>
        <c:ser>
          <c:idx val="1"/>
          <c:order val="1"/>
          <c:tx>
            <c:strRef>
              <c:f>Sheet1!$C$1</c:f>
              <c:strCache>
                <c:ptCount val="1"/>
                <c:pt idx="0">
                  <c:v>2019</c:v>
                </c:pt>
              </c:strCache>
            </c:strRef>
          </c:tx>
          <c:spPr>
            <a:solidFill>
              <a:schemeClr val="accent5">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80832</c:v>
                </c:pt>
              </c:numCache>
            </c:numRef>
          </c:val>
          <c:extLst>
            <c:ext xmlns:c16="http://schemas.microsoft.com/office/drawing/2014/chart" uri="{C3380CC4-5D6E-409C-BE32-E72D297353CC}">
              <c16:uniqueId val="{00000001-7619-47EE-A438-DC8EE533F500}"/>
            </c:ext>
          </c:extLst>
        </c:ser>
        <c:dLbls>
          <c:showLegendKey val="0"/>
          <c:showVal val="1"/>
          <c:showCatName val="0"/>
          <c:showSerName val="0"/>
          <c:showPercent val="0"/>
          <c:showBubbleSize val="0"/>
        </c:dLbls>
        <c:gapWidth val="150"/>
        <c:overlap val="-25"/>
        <c:axId val="260963280"/>
        <c:axId val="260963840"/>
      </c:barChart>
      <c:catAx>
        <c:axId val="26096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963840"/>
        <c:crosses val="autoZero"/>
        <c:auto val="1"/>
        <c:lblAlgn val="ctr"/>
        <c:lblOffset val="100"/>
        <c:noMultiLvlLbl val="0"/>
      </c:catAx>
      <c:valAx>
        <c:axId val="260963840"/>
        <c:scaling>
          <c:orientation val="minMax"/>
        </c:scaling>
        <c:delete val="1"/>
        <c:axPos val="l"/>
        <c:numFmt formatCode="General" sourceLinked="1"/>
        <c:majorTickMark val="none"/>
        <c:minorTickMark val="none"/>
        <c:tickLblPos val="nextTo"/>
        <c:crossAx val="2609632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2" b="1" i="0" u="none" strike="noStrike" kern="1200" baseline="0">
                <a:solidFill>
                  <a:schemeClr val="tx1"/>
                </a:solidFill>
                <a:latin typeface="Sakkal Majalla" panose="02000000000000000000" pitchFamily="2" charset="-78"/>
                <a:ea typeface="+mn-ea"/>
                <a:cs typeface="Sakkal Majalla" panose="02000000000000000000" pitchFamily="2" charset="-78"/>
              </a:defRPr>
            </a:pPr>
            <a:r>
              <a:rPr lang="en-US" dirty="0"/>
              <a:t>Total Family Disputes</a:t>
            </a:r>
            <a:endParaRPr lang="en-US" b="1" dirty="0">
              <a:solidFill>
                <a:schemeClr val="tx1"/>
              </a:solidFill>
              <a:latin typeface="Sakkal Majalla" panose="02000000000000000000" pitchFamily="2" charset="-78"/>
              <a:cs typeface="Sakkal Majalla" panose="02000000000000000000" pitchFamily="2" charset="-78"/>
            </a:endParaRPr>
          </a:p>
        </c:rich>
      </c:tx>
      <c:layout>
        <c:manualLayout>
          <c:xMode val="edge"/>
          <c:yMode val="edge"/>
          <c:x val="0.2644963910761155"/>
          <c:y val="0"/>
        </c:manualLayout>
      </c:layout>
      <c:overlay val="0"/>
      <c:spPr>
        <a:noFill/>
        <a:ln>
          <a:noFill/>
        </a:ln>
        <a:effectLst/>
      </c:spPr>
    </c:title>
    <c:autoTitleDeleted val="0"/>
    <c:plotArea>
      <c:layout>
        <c:manualLayout>
          <c:layoutTarget val="inner"/>
          <c:xMode val="edge"/>
          <c:yMode val="edge"/>
          <c:x val="4.0625000000000001E-2"/>
          <c:y val="0.20597269602723653"/>
          <c:w val="0.93125000000000002"/>
          <c:h val="0.6742558457449736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975</c:v>
                </c:pt>
              </c:numCache>
            </c:numRef>
          </c:val>
          <c:extLst>
            <c:ext xmlns:c16="http://schemas.microsoft.com/office/drawing/2014/chart" uri="{C3380CC4-5D6E-409C-BE32-E72D297353CC}">
              <c16:uniqueId val="{00000000-5C3A-449A-8F1C-B2D6D9A8A529}"/>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1017</c:v>
                </c:pt>
              </c:numCache>
            </c:numRef>
          </c:val>
          <c:extLst>
            <c:ext xmlns:c16="http://schemas.microsoft.com/office/drawing/2014/chart" uri="{C3380CC4-5D6E-409C-BE32-E72D297353CC}">
              <c16:uniqueId val="{00000001-5C3A-449A-8F1C-B2D6D9A8A529}"/>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1188</c:v>
                </c:pt>
              </c:numCache>
            </c:numRef>
          </c:val>
          <c:extLst>
            <c:ext xmlns:c16="http://schemas.microsoft.com/office/drawing/2014/chart" uri="{C3380CC4-5D6E-409C-BE32-E72D297353CC}">
              <c16:uniqueId val="{00000000-9F67-475B-99FC-39CDC09DAC4F}"/>
            </c:ext>
          </c:extLst>
        </c:ser>
        <c:dLbls>
          <c:showLegendKey val="0"/>
          <c:showVal val="1"/>
          <c:showCatName val="0"/>
          <c:showSerName val="0"/>
          <c:showPercent val="0"/>
          <c:showBubbleSize val="0"/>
        </c:dLbls>
        <c:gapWidth val="150"/>
        <c:overlap val="-25"/>
        <c:axId val="262904256"/>
        <c:axId val="262904816"/>
      </c:barChart>
      <c:catAx>
        <c:axId val="262904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904816"/>
        <c:crosses val="autoZero"/>
        <c:auto val="1"/>
        <c:lblAlgn val="ctr"/>
        <c:lblOffset val="100"/>
        <c:noMultiLvlLbl val="0"/>
      </c:catAx>
      <c:valAx>
        <c:axId val="262904816"/>
        <c:scaling>
          <c:orientation val="minMax"/>
        </c:scaling>
        <c:delete val="1"/>
        <c:axPos val="l"/>
        <c:numFmt formatCode="General" sourceLinked="1"/>
        <c:majorTickMark val="none"/>
        <c:minorTickMark val="none"/>
        <c:tickLblPos val="nextTo"/>
        <c:crossAx val="2629042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2" b="1" i="0" u="none" strike="noStrike" kern="1200" baseline="0">
                <a:solidFill>
                  <a:schemeClr val="tx1"/>
                </a:solidFill>
                <a:latin typeface="Sakkal Majalla" panose="02000000000000000000" pitchFamily="2" charset="-78"/>
                <a:ea typeface="+mn-ea"/>
                <a:cs typeface="Sakkal Majalla" panose="02000000000000000000" pitchFamily="2" charset="-78"/>
              </a:defRPr>
            </a:pPr>
            <a:r>
              <a:rPr lang="en-US" dirty="0"/>
              <a:t>Agreements and Reconciliations </a:t>
            </a:r>
            <a:endParaRPr lang="en-US" b="1" dirty="0">
              <a:solidFill>
                <a:schemeClr val="tx1"/>
              </a:solidFill>
              <a:latin typeface="Sakkal Majalla" panose="02000000000000000000" pitchFamily="2" charset="-78"/>
              <a:cs typeface="Sakkal Majalla" panose="02000000000000000000" pitchFamily="2" charset="-78"/>
            </a:endParaRPr>
          </a:p>
        </c:rich>
      </c:tx>
      <c:layout>
        <c:manualLayout>
          <c:xMode val="edge"/>
          <c:yMode val="edge"/>
          <c:x val="0.17696631671041119"/>
          <c:y val="9.3018724013803497E-2"/>
        </c:manualLayout>
      </c:layout>
      <c:overlay val="0"/>
      <c:spPr>
        <a:noFill/>
        <a:ln>
          <a:noFill/>
        </a:ln>
        <a:effectLst/>
      </c:sp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366</c:v>
                </c:pt>
              </c:numCache>
            </c:numRef>
          </c:val>
          <c:extLst>
            <c:ext xmlns:c16="http://schemas.microsoft.com/office/drawing/2014/chart" uri="{C3380CC4-5D6E-409C-BE32-E72D297353CC}">
              <c16:uniqueId val="{00000000-17AC-4FF5-918B-CC3EA42768E6}"/>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379</c:v>
                </c:pt>
              </c:numCache>
            </c:numRef>
          </c:val>
          <c:extLst>
            <c:ext xmlns:c16="http://schemas.microsoft.com/office/drawing/2014/chart" uri="{C3380CC4-5D6E-409C-BE32-E72D297353CC}">
              <c16:uniqueId val="{00000001-17AC-4FF5-918B-CC3EA42768E6}"/>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394</c:v>
                </c:pt>
              </c:numCache>
            </c:numRef>
          </c:val>
          <c:extLst>
            <c:ext xmlns:c16="http://schemas.microsoft.com/office/drawing/2014/chart" uri="{C3380CC4-5D6E-409C-BE32-E72D297353CC}">
              <c16:uniqueId val="{00000000-7F4A-428F-ABE9-1B40CDB80578}"/>
            </c:ext>
          </c:extLst>
        </c:ser>
        <c:dLbls>
          <c:showLegendKey val="0"/>
          <c:showVal val="1"/>
          <c:showCatName val="0"/>
          <c:showSerName val="0"/>
          <c:showPercent val="0"/>
          <c:showBubbleSize val="0"/>
        </c:dLbls>
        <c:gapWidth val="150"/>
        <c:overlap val="-25"/>
        <c:axId val="262908736"/>
        <c:axId val="262909296"/>
      </c:barChart>
      <c:catAx>
        <c:axId val="262908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909296"/>
        <c:crosses val="autoZero"/>
        <c:auto val="1"/>
        <c:lblAlgn val="ctr"/>
        <c:lblOffset val="100"/>
        <c:noMultiLvlLbl val="0"/>
      </c:catAx>
      <c:valAx>
        <c:axId val="262909296"/>
        <c:scaling>
          <c:orientation val="minMax"/>
        </c:scaling>
        <c:delete val="1"/>
        <c:axPos val="l"/>
        <c:numFmt formatCode="General" sourceLinked="1"/>
        <c:majorTickMark val="none"/>
        <c:minorTickMark val="none"/>
        <c:tickLblPos val="nextTo"/>
        <c:crossAx val="2629087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0" b="1" i="0" u="none" strike="noStrike" kern="1200" baseline="0">
                <a:solidFill>
                  <a:schemeClr val="tx1"/>
                </a:solidFill>
                <a:latin typeface="Sakkal Majalla" panose="02000000000000000000" pitchFamily="2" charset="-78"/>
                <a:ea typeface="+mn-ea"/>
                <a:cs typeface="Sakkal Majalla" panose="02000000000000000000" pitchFamily="2" charset="-78"/>
              </a:defRPr>
            </a:pPr>
            <a:r>
              <a:rPr lang="en-US" dirty="0"/>
              <a:t>Reconciliations and Settlements</a:t>
            </a:r>
            <a:endParaRPr lang="en-US" sz="1860" b="1" dirty="0">
              <a:solidFill>
                <a:schemeClr val="tx1"/>
              </a:solidFill>
              <a:latin typeface="Sakkal Majalla" panose="02000000000000000000" pitchFamily="2" charset="-78"/>
              <a:cs typeface="Sakkal Majalla" panose="02000000000000000000" pitchFamily="2" charset="-78"/>
            </a:endParaRPr>
          </a:p>
        </c:rich>
      </c:tx>
      <c:overlay val="0"/>
      <c:spPr>
        <a:noFill/>
        <a:ln>
          <a:noFill/>
        </a:ln>
        <a:effectLst/>
      </c:sp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0.56999999999999995</c:v>
                </c:pt>
              </c:numCache>
            </c:numRef>
          </c:val>
          <c:extLst>
            <c:ext xmlns:c16="http://schemas.microsoft.com/office/drawing/2014/chart" uri="{C3380CC4-5D6E-409C-BE32-E72D297353CC}">
              <c16:uniqueId val="{00000000-9937-4BDA-A45A-3CEADDF4D1C7}"/>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0.56999999999999995</c:v>
                </c:pt>
              </c:numCache>
            </c:numRef>
          </c:val>
          <c:extLst>
            <c:ext xmlns:c16="http://schemas.microsoft.com/office/drawing/2014/chart" uri="{C3380CC4-5D6E-409C-BE32-E72D297353CC}">
              <c16:uniqueId val="{00000001-9937-4BDA-A45A-3CEADDF4D1C7}"/>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0.48</c:v>
                </c:pt>
              </c:numCache>
            </c:numRef>
          </c:val>
          <c:extLst>
            <c:ext xmlns:c16="http://schemas.microsoft.com/office/drawing/2014/chart" uri="{C3380CC4-5D6E-409C-BE32-E72D297353CC}">
              <c16:uniqueId val="{00000000-549F-4A9E-A0F3-9615B61CD13D}"/>
            </c:ext>
          </c:extLst>
        </c:ser>
        <c:dLbls>
          <c:showLegendKey val="0"/>
          <c:showVal val="1"/>
          <c:showCatName val="0"/>
          <c:showSerName val="0"/>
          <c:showPercent val="0"/>
          <c:showBubbleSize val="0"/>
        </c:dLbls>
        <c:gapWidth val="150"/>
        <c:overlap val="-25"/>
        <c:axId val="262914896"/>
        <c:axId val="262914336"/>
      </c:barChart>
      <c:catAx>
        <c:axId val="26291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914336"/>
        <c:crosses val="autoZero"/>
        <c:auto val="1"/>
        <c:lblAlgn val="ctr"/>
        <c:lblOffset val="100"/>
        <c:noMultiLvlLbl val="0"/>
      </c:catAx>
      <c:valAx>
        <c:axId val="262914336"/>
        <c:scaling>
          <c:orientation val="minMax"/>
        </c:scaling>
        <c:delete val="1"/>
        <c:axPos val="l"/>
        <c:numFmt formatCode="0%" sourceLinked="1"/>
        <c:majorTickMark val="none"/>
        <c:minorTickMark val="none"/>
        <c:tickLblPos val="nextTo"/>
        <c:crossAx val="2629148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lang="en-US" sz="1862" b="1" i="0" u="none" strike="noStrike" kern="1200" baseline="0" dirty="0">
                <a:solidFill>
                  <a:prstClr val="black"/>
                </a:solidFill>
                <a:latin typeface="Sakkal Majalla" panose="02000000000000000000" pitchFamily="2" charset="-78"/>
                <a:ea typeface="+mn-ea"/>
                <a:cs typeface="Sakkal Majalla" panose="02000000000000000000" pitchFamily="2" charset="-78"/>
              </a:defRPr>
            </a:pPr>
            <a:r>
              <a:rPr lang="en-US" sz="1862" b="1" i="0" u="none" strike="noStrike" kern="1200" baseline="0" dirty="0">
                <a:solidFill>
                  <a:prstClr val="black"/>
                </a:solidFill>
                <a:latin typeface="Sakkal Majalla" panose="02000000000000000000" pitchFamily="2" charset="-78"/>
                <a:ea typeface="+mn-ea"/>
                <a:cs typeface="Sakkal Majalla" panose="02000000000000000000" pitchFamily="2" charset="-78"/>
              </a:rPr>
              <a:t>Referrals to Court</a:t>
            </a:r>
          </a:p>
        </c:rich>
      </c:tx>
      <c:layout>
        <c:manualLayout>
          <c:xMode val="edge"/>
          <c:yMode val="edge"/>
          <c:x val="0.28527777777777774"/>
          <c:y val="3.787878787878788E-2"/>
        </c:manualLayout>
      </c:layout>
      <c:overlay val="0"/>
      <c:spPr>
        <a:noFill/>
        <a:ln>
          <a:noFill/>
        </a:ln>
        <a:effectLst/>
      </c:spPr>
    </c:title>
    <c:autoTitleDeleted val="0"/>
    <c:plotArea>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275</c:v>
                </c:pt>
              </c:numCache>
            </c:numRef>
          </c:val>
          <c:extLst>
            <c:ext xmlns:c16="http://schemas.microsoft.com/office/drawing/2014/chart" uri="{C3380CC4-5D6E-409C-BE32-E72D297353CC}">
              <c16:uniqueId val="{00000000-8581-4C65-8430-C89E9447B447}"/>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1000</c:v>
                </c:pt>
              </c:numCache>
            </c:numRef>
          </c:val>
          <c:extLst>
            <c:ext xmlns:c16="http://schemas.microsoft.com/office/drawing/2014/chart" uri="{C3380CC4-5D6E-409C-BE32-E72D297353CC}">
              <c16:uniqueId val="{00000001-8581-4C65-8430-C89E9447B447}"/>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584</c:v>
                </c:pt>
              </c:numCache>
            </c:numRef>
          </c:val>
          <c:extLst>
            <c:ext xmlns:c16="http://schemas.microsoft.com/office/drawing/2014/chart" uri="{C3380CC4-5D6E-409C-BE32-E72D297353CC}">
              <c16:uniqueId val="{00000000-5CF4-4611-9262-F9E1E31D9CB3}"/>
            </c:ext>
          </c:extLst>
        </c:ser>
        <c:dLbls>
          <c:showLegendKey val="0"/>
          <c:showVal val="1"/>
          <c:showCatName val="0"/>
          <c:showSerName val="0"/>
          <c:showPercent val="0"/>
          <c:showBubbleSize val="0"/>
        </c:dLbls>
        <c:gapWidth val="150"/>
        <c:overlap val="-25"/>
        <c:axId val="262919936"/>
        <c:axId val="262920496"/>
      </c:barChart>
      <c:catAx>
        <c:axId val="262919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920496"/>
        <c:crosses val="autoZero"/>
        <c:auto val="1"/>
        <c:lblAlgn val="ctr"/>
        <c:lblOffset val="100"/>
        <c:noMultiLvlLbl val="0"/>
      </c:catAx>
      <c:valAx>
        <c:axId val="262920496"/>
        <c:scaling>
          <c:orientation val="minMax"/>
        </c:scaling>
        <c:delete val="1"/>
        <c:axPos val="l"/>
        <c:numFmt formatCode="General" sourceLinked="1"/>
        <c:majorTickMark val="none"/>
        <c:minorTickMark val="none"/>
        <c:tickLblPos val="nextTo"/>
        <c:crossAx val="2629199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00" b="1" i="0" u="none" strike="noStrike" kern="1200" baseline="0">
                <a:solidFill>
                  <a:schemeClr val="tx1"/>
                </a:solidFill>
                <a:latin typeface="Sakkal Majalla" panose="02000000000000000000" pitchFamily="2" charset="-78"/>
                <a:ea typeface="+mn-ea"/>
                <a:cs typeface="Sakkal Majalla" panose="02000000000000000000" pitchFamily="2" charset="-78"/>
              </a:defRPr>
            </a:pPr>
            <a:r>
              <a:rPr lang="en-US"/>
              <a:t>Referral Percentage</a:t>
            </a:r>
            <a:endParaRPr lang="en-US" sz="1800" b="1" dirty="0">
              <a:solidFill>
                <a:schemeClr val="tx1"/>
              </a:solidFill>
              <a:latin typeface="Sakkal Majalla" panose="02000000000000000000" pitchFamily="2" charset="-78"/>
              <a:cs typeface="Sakkal Majalla" panose="02000000000000000000" pitchFamily="2" charset="-78"/>
            </a:endParaRPr>
          </a:p>
        </c:rich>
      </c:tx>
      <c:layout>
        <c:manualLayout>
          <c:xMode val="edge"/>
          <c:yMode val="edge"/>
          <c:x val="0.32293279746281711"/>
          <c:y val="5.06034757019009E-2"/>
        </c:manualLayout>
      </c:layout>
      <c:overlay val="0"/>
      <c:spPr>
        <a:noFill/>
        <a:ln>
          <a:noFill/>
        </a:ln>
        <a:effectLst/>
      </c:spPr>
    </c:title>
    <c:autoTitleDeleted val="0"/>
    <c:plotArea>
      <c:layout>
        <c:manualLayout>
          <c:layoutTarget val="inner"/>
          <c:xMode val="edge"/>
          <c:yMode val="edge"/>
          <c:x val="0"/>
          <c:y val="0.25972222222222224"/>
          <c:w val="0.96352733726587125"/>
          <c:h val="0.62603097908216021"/>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0.43</c:v>
                </c:pt>
              </c:numCache>
            </c:numRef>
          </c:val>
          <c:extLst>
            <c:ext xmlns:c16="http://schemas.microsoft.com/office/drawing/2014/chart" uri="{C3380CC4-5D6E-409C-BE32-E72D297353CC}">
              <c16:uniqueId val="{00000000-BB90-4650-9C7A-2298F27BC252}"/>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0.73</c:v>
                </c:pt>
              </c:numCache>
            </c:numRef>
          </c:val>
          <c:extLst>
            <c:ext xmlns:c16="http://schemas.microsoft.com/office/drawing/2014/chart" uri="{C3380CC4-5D6E-409C-BE32-E72D297353CC}">
              <c16:uniqueId val="{00000001-BB90-4650-9C7A-2298F27BC252}"/>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0.6</c:v>
                </c:pt>
              </c:numCache>
            </c:numRef>
          </c:val>
          <c:extLst>
            <c:ext xmlns:c16="http://schemas.microsoft.com/office/drawing/2014/chart" uri="{C3380CC4-5D6E-409C-BE32-E72D297353CC}">
              <c16:uniqueId val="{00000002-BB90-4650-9C7A-2298F27BC252}"/>
            </c:ext>
          </c:extLst>
        </c:ser>
        <c:dLbls>
          <c:showLegendKey val="0"/>
          <c:showVal val="1"/>
          <c:showCatName val="0"/>
          <c:showSerName val="0"/>
          <c:showPercent val="0"/>
          <c:showBubbleSize val="0"/>
        </c:dLbls>
        <c:gapWidth val="150"/>
        <c:overlap val="-25"/>
        <c:axId val="262924976"/>
        <c:axId val="262922736"/>
      </c:barChart>
      <c:catAx>
        <c:axId val="26292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922736"/>
        <c:crosses val="autoZero"/>
        <c:auto val="1"/>
        <c:lblAlgn val="ctr"/>
        <c:lblOffset val="100"/>
        <c:noMultiLvlLbl val="0"/>
      </c:catAx>
      <c:valAx>
        <c:axId val="262922736"/>
        <c:scaling>
          <c:orientation val="minMax"/>
        </c:scaling>
        <c:delete val="1"/>
        <c:axPos val="l"/>
        <c:numFmt formatCode="0%" sourceLinked="1"/>
        <c:majorTickMark val="none"/>
        <c:minorTickMark val="none"/>
        <c:tickLblPos val="nextTo"/>
        <c:crossAx val="2629249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00" b="1" i="0" u="none" strike="noStrike" kern="1200" baseline="0">
                <a:solidFill>
                  <a:schemeClr val="tx1"/>
                </a:solidFill>
                <a:latin typeface="Sakkal Majalla" panose="02000000000000000000" pitchFamily="2" charset="-78"/>
                <a:ea typeface="+mn-ea"/>
                <a:cs typeface="Sakkal Majalla" panose="02000000000000000000" pitchFamily="2" charset="-78"/>
              </a:defRPr>
            </a:pPr>
            <a:r>
              <a:rPr lang="en-US" dirty="0"/>
              <a:t>Archived Family Files</a:t>
            </a:r>
            <a:endParaRPr lang="en-US" sz="1800" b="1" dirty="0">
              <a:solidFill>
                <a:schemeClr val="tx1"/>
              </a:solidFill>
              <a:latin typeface="Sakkal Majalla" panose="02000000000000000000" pitchFamily="2" charset="-78"/>
              <a:cs typeface="Sakkal Majalla" panose="02000000000000000000" pitchFamily="2" charset="-78"/>
            </a:endParaRPr>
          </a:p>
        </c:rich>
      </c:tx>
      <c:layout>
        <c:manualLayout>
          <c:xMode val="edge"/>
          <c:yMode val="edge"/>
          <c:x val="0.27968749999999998"/>
          <c:y val="1.893939393939394E-2"/>
        </c:manualLayout>
      </c:layout>
      <c:overlay val="0"/>
      <c:spPr>
        <a:noFill/>
        <a:ln>
          <a:noFill/>
        </a:ln>
        <a:effectLst/>
      </c:spPr>
    </c:title>
    <c:autoTitleDeleted val="0"/>
    <c:plotArea>
      <c:layout>
        <c:manualLayout>
          <c:layoutTarget val="inner"/>
          <c:xMode val="edge"/>
          <c:yMode val="edge"/>
          <c:x val="5.9027777777777776E-2"/>
          <c:y val="0.23446969696969699"/>
          <c:w val="0.92361111111111116"/>
          <c:h val="0.62603097908216021"/>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115</c:v>
                </c:pt>
              </c:numCache>
            </c:numRef>
          </c:val>
          <c:extLst>
            <c:ext xmlns:c16="http://schemas.microsoft.com/office/drawing/2014/chart" uri="{C3380CC4-5D6E-409C-BE32-E72D297353CC}">
              <c16:uniqueId val="{00000000-99EA-46CF-A54C-582B6D617D67}"/>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375</c:v>
                </c:pt>
              </c:numCache>
            </c:numRef>
          </c:val>
          <c:extLst>
            <c:ext xmlns:c16="http://schemas.microsoft.com/office/drawing/2014/chart" uri="{C3380CC4-5D6E-409C-BE32-E72D297353CC}">
              <c16:uniqueId val="{00000001-99EA-46CF-A54C-582B6D617D67}"/>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287</c:v>
                </c:pt>
              </c:numCache>
            </c:numRef>
          </c:val>
          <c:extLst>
            <c:ext xmlns:c16="http://schemas.microsoft.com/office/drawing/2014/chart" uri="{C3380CC4-5D6E-409C-BE32-E72D297353CC}">
              <c16:uniqueId val="{00000002-99EA-46CF-A54C-582B6D617D67}"/>
            </c:ext>
          </c:extLst>
        </c:ser>
        <c:dLbls>
          <c:showLegendKey val="0"/>
          <c:showVal val="1"/>
          <c:showCatName val="0"/>
          <c:showSerName val="0"/>
          <c:showPercent val="0"/>
          <c:showBubbleSize val="0"/>
        </c:dLbls>
        <c:gapWidth val="150"/>
        <c:overlap val="-25"/>
        <c:axId val="263755504"/>
        <c:axId val="263757184"/>
      </c:barChart>
      <c:catAx>
        <c:axId val="263755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757184"/>
        <c:crosses val="autoZero"/>
        <c:auto val="1"/>
        <c:lblAlgn val="ctr"/>
        <c:lblOffset val="100"/>
        <c:noMultiLvlLbl val="0"/>
      </c:catAx>
      <c:valAx>
        <c:axId val="263757184"/>
        <c:scaling>
          <c:orientation val="minMax"/>
        </c:scaling>
        <c:delete val="1"/>
        <c:axPos val="l"/>
        <c:numFmt formatCode="General" sourceLinked="1"/>
        <c:majorTickMark val="none"/>
        <c:minorTickMark val="none"/>
        <c:tickLblPos val="nextTo"/>
        <c:crossAx val="2637555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Percentage of Emiratization in Specialized Category </a:t>
            </a:r>
            <a:endParaRPr lang="en-US" sz="1200" dirty="0"/>
          </a:p>
        </c:rich>
      </c:tx>
      <c:layout>
        <c:manualLayout>
          <c:xMode val="edge"/>
          <c:yMode val="edge"/>
          <c:x val="0.17946711176767099"/>
          <c:y val="2.5252525252525252E-2"/>
        </c:manualLayout>
      </c:layout>
      <c:overlay val="0"/>
      <c:spPr>
        <a:noFill/>
        <a:ln>
          <a:noFill/>
        </a:ln>
        <a:effectLst/>
      </c:spPr>
    </c:title>
    <c:autoTitleDeleted val="0"/>
    <c:plotArea>
      <c:layout>
        <c:manualLayout>
          <c:layoutTarget val="inner"/>
          <c:xMode val="edge"/>
          <c:yMode val="edge"/>
          <c:x val="4.1666666666666664E-2"/>
          <c:y val="0.2134156525888809"/>
          <c:w val="0.92361111111111116"/>
          <c:h val="0.6999473077228982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0.63</c:v>
                </c:pt>
              </c:numCache>
            </c:numRef>
          </c:val>
          <c:extLst>
            <c:ext xmlns:c16="http://schemas.microsoft.com/office/drawing/2014/chart" uri="{C3380CC4-5D6E-409C-BE32-E72D297353CC}">
              <c16:uniqueId val="{00000000-3D19-440B-A063-BC66C563B519}"/>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lgn="ct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0.46</c:v>
                </c:pt>
              </c:numCache>
            </c:numRef>
          </c:val>
          <c:extLst>
            <c:ext xmlns:c16="http://schemas.microsoft.com/office/drawing/2014/chart" uri="{C3380CC4-5D6E-409C-BE32-E72D297353CC}">
              <c16:uniqueId val="{00000001-3D19-440B-A063-BC66C563B519}"/>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0.43</c:v>
                </c:pt>
              </c:numCache>
            </c:numRef>
          </c:val>
          <c:extLst>
            <c:ext xmlns:c16="http://schemas.microsoft.com/office/drawing/2014/chart" uri="{C3380CC4-5D6E-409C-BE32-E72D297353CC}">
              <c16:uniqueId val="{00000002-3D19-440B-A063-BC66C563B519}"/>
            </c:ext>
          </c:extLst>
        </c:ser>
        <c:dLbls>
          <c:showLegendKey val="0"/>
          <c:showVal val="1"/>
          <c:showCatName val="0"/>
          <c:showSerName val="0"/>
          <c:showPercent val="0"/>
          <c:showBubbleSize val="0"/>
        </c:dLbls>
        <c:gapWidth val="150"/>
        <c:overlap val="-25"/>
        <c:axId val="157871648"/>
        <c:axId val="157872208"/>
      </c:barChart>
      <c:catAx>
        <c:axId val="15787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157872208"/>
        <c:crosses val="autoZero"/>
        <c:auto val="1"/>
        <c:lblAlgn val="ctr"/>
        <c:lblOffset val="100"/>
        <c:noMultiLvlLbl val="0"/>
      </c:catAx>
      <c:valAx>
        <c:axId val="157872208"/>
        <c:scaling>
          <c:orientation val="minMax"/>
        </c:scaling>
        <c:delete val="1"/>
        <c:axPos val="l"/>
        <c:numFmt formatCode="0%" sourceLinked="1"/>
        <c:majorTickMark val="none"/>
        <c:minorTickMark val="none"/>
        <c:tickLblPos val="nextTo"/>
        <c:crossAx val="15787164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heSans" panose="020B0503040302020203" pitchFamily="34" charset="-78"/>
          <a:cs typeface="TheSans" panose="020B0503040302020203" pitchFamily="34" charset="-78"/>
        </a:defRPr>
      </a:pPr>
      <a:endParaRPr lang="en-US"/>
    </a:p>
  </c:txPr>
  <c:externalData r:id="rId1">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sz="1200" dirty="0"/>
              <a:t>Percentage of </a:t>
            </a:r>
            <a:r>
              <a:rPr lang="en-US" sz="1100" b="0" i="0" u="none" strike="noStrike" kern="1200" spc="0" baseline="0" dirty="0">
                <a:solidFill>
                  <a:prstClr val="black">
                    <a:lumMod val="65000"/>
                    <a:lumOff val="35000"/>
                  </a:prstClr>
                </a:solidFill>
                <a:latin typeface="TheSans" panose="020B0503040302020203" pitchFamily="34" charset="-78"/>
                <a:cs typeface="TheSans" panose="020B0503040302020203" pitchFamily="34" charset="-78"/>
              </a:rPr>
              <a:t>Emiratization</a:t>
            </a:r>
            <a:r>
              <a:rPr lang="en-US" sz="1200" dirty="0"/>
              <a:t> in</a:t>
            </a:r>
            <a:r>
              <a:rPr lang="en-US" sz="1200" baseline="0" dirty="0"/>
              <a:t>    S</a:t>
            </a:r>
            <a:r>
              <a:rPr lang="en-US" sz="1200" dirty="0"/>
              <a:t>upervisory Category </a:t>
            </a:r>
          </a:p>
        </c:rich>
      </c:tx>
      <c:layout>
        <c:manualLayout>
          <c:xMode val="edge"/>
          <c:yMode val="edge"/>
          <c:x val="0.19388001021235343"/>
          <c:y val="0"/>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4.0625000000000001E-2"/>
          <c:y val="0.20597269602723653"/>
          <c:w val="0.93125000000000002"/>
          <c:h val="0.6742558457449736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0.9</c:v>
                </c:pt>
              </c:numCache>
            </c:numRef>
          </c:val>
          <c:extLst>
            <c:ext xmlns:c16="http://schemas.microsoft.com/office/drawing/2014/chart" uri="{C3380CC4-5D6E-409C-BE32-E72D297353CC}">
              <c16:uniqueId val="{00000000-FC28-4C35-B30E-21DD2277C297}"/>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0.85</c:v>
                </c:pt>
              </c:numCache>
            </c:numRef>
          </c:val>
          <c:extLst>
            <c:ext xmlns:c16="http://schemas.microsoft.com/office/drawing/2014/chart" uri="{C3380CC4-5D6E-409C-BE32-E72D297353CC}">
              <c16:uniqueId val="{00000001-FC28-4C35-B30E-21DD2277C297}"/>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0.75</c:v>
                </c:pt>
              </c:numCache>
            </c:numRef>
          </c:val>
          <c:extLst>
            <c:ext xmlns:c16="http://schemas.microsoft.com/office/drawing/2014/chart" uri="{C3380CC4-5D6E-409C-BE32-E72D297353CC}">
              <c16:uniqueId val="{00000002-FC28-4C35-B30E-21DD2277C297}"/>
            </c:ext>
          </c:extLst>
        </c:ser>
        <c:dLbls>
          <c:showLegendKey val="0"/>
          <c:showVal val="1"/>
          <c:showCatName val="0"/>
          <c:showSerName val="0"/>
          <c:showPercent val="0"/>
          <c:showBubbleSize val="0"/>
        </c:dLbls>
        <c:gapWidth val="150"/>
        <c:overlap val="-25"/>
        <c:axId val="157875568"/>
        <c:axId val="157876128"/>
      </c:barChart>
      <c:catAx>
        <c:axId val="157875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157876128"/>
        <c:crosses val="autoZero"/>
        <c:auto val="1"/>
        <c:lblAlgn val="ctr"/>
        <c:lblOffset val="100"/>
        <c:noMultiLvlLbl val="0"/>
      </c:catAx>
      <c:valAx>
        <c:axId val="157876128"/>
        <c:scaling>
          <c:orientation val="minMax"/>
        </c:scaling>
        <c:delete val="1"/>
        <c:axPos val="l"/>
        <c:numFmt formatCode="0%" sourceLinked="1"/>
        <c:majorTickMark val="none"/>
        <c:minorTickMark val="none"/>
        <c:tickLblPos val="nextTo"/>
        <c:crossAx val="157875568"/>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sz="1200" dirty="0"/>
              <a:t>Emiratization Percentage </a:t>
            </a:r>
          </a:p>
        </c:rich>
      </c:tx>
      <c:layout>
        <c:manualLayout>
          <c:xMode val="edge"/>
          <c:yMode val="edge"/>
          <c:x val="0.30358033733507417"/>
          <c:y val="6.4115565099817067E-3"/>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3.7914371238416712E-2"/>
          <c:y val="0.18658484450807283"/>
          <c:w val="0.90732042586164807"/>
          <c:h val="0.68245993398552451"/>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0.64</c:v>
                </c:pt>
              </c:numCache>
            </c:numRef>
          </c:val>
          <c:extLst>
            <c:ext xmlns:c16="http://schemas.microsoft.com/office/drawing/2014/chart" uri="{C3380CC4-5D6E-409C-BE32-E72D297353CC}">
              <c16:uniqueId val="{00000000-58BB-4ED6-AF19-B32D2C6FB839}"/>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0.77</c:v>
                </c:pt>
              </c:numCache>
            </c:numRef>
          </c:val>
          <c:extLst>
            <c:ext xmlns:c16="http://schemas.microsoft.com/office/drawing/2014/chart" uri="{C3380CC4-5D6E-409C-BE32-E72D297353CC}">
              <c16:uniqueId val="{00000001-58BB-4ED6-AF19-B32D2C6FB839}"/>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0.56000000000000005</c:v>
                </c:pt>
              </c:numCache>
            </c:numRef>
          </c:val>
          <c:extLst>
            <c:ext xmlns:c16="http://schemas.microsoft.com/office/drawing/2014/chart" uri="{C3380CC4-5D6E-409C-BE32-E72D297353CC}">
              <c16:uniqueId val="{00000002-58BB-4ED6-AF19-B32D2C6FB839}"/>
            </c:ext>
          </c:extLst>
        </c:ser>
        <c:dLbls>
          <c:showLegendKey val="0"/>
          <c:showVal val="1"/>
          <c:showCatName val="0"/>
          <c:showSerName val="0"/>
          <c:showPercent val="0"/>
          <c:showBubbleSize val="0"/>
        </c:dLbls>
        <c:gapWidth val="150"/>
        <c:overlap val="-25"/>
        <c:axId val="340877680"/>
        <c:axId val="340878240"/>
      </c:barChart>
      <c:catAx>
        <c:axId val="34087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340878240"/>
        <c:crosses val="autoZero"/>
        <c:auto val="1"/>
        <c:lblAlgn val="ctr"/>
        <c:lblOffset val="100"/>
        <c:noMultiLvlLbl val="0"/>
      </c:catAx>
      <c:valAx>
        <c:axId val="340878240"/>
        <c:scaling>
          <c:orientation val="minMax"/>
        </c:scaling>
        <c:delete val="1"/>
        <c:axPos val="l"/>
        <c:numFmt formatCode="0%" sourceLinked="1"/>
        <c:majorTickMark val="none"/>
        <c:minorTickMark val="none"/>
        <c:tickLblPos val="nextTo"/>
        <c:crossAx val="340877680"/>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sz="1200" dirty="0"/>
              <a:t>Percentage of Emiratization in</a:t>
            </a:r>
            <a:r>
              <a:rPr lang="en-US" sz="1200" baseline="0" dirty="0"/>
              <a:t> E</a:t>
            </a:r>
            <a:r>
              <a:rPr lang="en-US" sz="1200" dirty="0"/>
              <a:t>xecutive Category </a:t>
            </a:r>
          </a:p>
        </c:rich>
      </c:tx>
      <c:layout>
        <c:manualLayout>
          <c:xMode val="edge"/>
          <c:yMode val="edge"/>
          <c:x val="0.17109361329833772"/>
          <c:y val="6.313131313131313E-3"/>
        </c:manualLayout>
      </c:layout>
      <c:overlay val="0"/>
      <c:spPr>
        <a:noFill/>
        <a:ln>
          <a:noFill/>
        </a:ln>
        <a:effectLst/>
      </c:spPr>
    </c:title>
    <c:autoTitleDeleted val="0"/>
    <c:plotArea>
      <c:layout>
        <c:manualLayout>
          <c:layoutTarget val="inner"/>
          <c:xMode val="edge"/>
          <c:yMode val="edge"/>
          <c:x val="4.1666666666666664E-2"/>
          <c:y val="0.2134156525888809"/>
          <c:w val="0.92361111111111116"/>
          <c:h val="0.6999473077228982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0.61</c:v>
                </c:pt>
              </c:numCache>
            </c:numRef>
          </c:val>
          <c:extLst>
            <c:ext xmlns:c16="http://schemas.microsoft.com/office/drawing/2014/chart" uri="{C3380CC4-5D6E-409C-BE32-E72D297353CC}">
              <c16:uniqueId val="{00000000-24D5-4A40-A9D5-8F720EB1D40B}"/>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lgn="ct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0.56000000000000005</c:v>
                </c:pt>
              </c:numCache>
            </c:numRef>
          </c:val>
          <c:extLst>
            <c:ext xmlns:c16="http://schemas.microsoft.com/office/drawing/2014/chart" uri="{C3380CC4-5D6E-409C-BE32-E72D297353CC}">
              <c16:uniqueId val="{00000001-24D5-4A40-A9D5-8F720EB1D40B}"/>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0.53</c:v>
                </c:pt>
              </c:numCache>
            </c:numRef>
          </c:val>
          <c:extLst>
            <c:ext xmlns:c16="http://schemas.microsoft.com/office/drawing/2014/chart" uri="{C3380CC4-5D6E-409C-BE32-E72D297353CC}">
              <c16:uniqueId val="{00000002-24D5-4A40-A9D5-8F720EB1D40B}"/>
            </c:ext>
          </c:extLst>
        </c:ser>
        <c:dLbls>
          <c:showLegendKey val="0"/>
          <c:showVal val="1"/>
          <c:showCatName val="0"/>
          <c:showSerName val="0"/>
          <c:showPercent val="0"/>
          <c:showBubbleSize val="0"/>
        </c:dLbls>
        <c:gapWidth val="150"/>
        <c:overlap val="-25"/>
        <c:axId val="157871648"/>
        <c:axId val="157872208"/>
      </c:barChart>
      <c:catAx>
        <c:axId val="15787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157872208"/>
        <c:crosses val="autoZero"/>
        <c:auto val="1"/>
        <c:lblAlgn val="ctr"/>
        <c:lblOffset val="100"/>
        <c:noMultiLvlLbl val="0"/>
      </c:catAx>
      <c:valAx>
        <c:axId val="157872208"/>
        <c:scaling>
          <c:orientation val="minMax"/>
        </c:scaling>
        <c:delete val="1"/>
        <c:axPos val="l"/>
        <c:numFmt formatCode="0%" sourceLinked="1"/>
        <c:majorTickMark val="none"/>
        <c:minorTickMark val="none"/>
        <c:tickLblPos val="nextTo"/>
        <c:crossAx val="15787164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heSans" panose="020B0503040302020203" pitchFamily="34" charset="-78"/>
          <a:cs typeface="TheSans" panose="020B0503040302020203" pitchFamily="34" charset="-78"/>
        </a:defRPr>
      </a:pPr>
      <a:endParaRPr lang="en-US"/>
    </a:p>
  </c:txPr>
  <c:externalData r:id="rId1">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sz="1200" b="0" i="0" u="none" strike="noStrike" kern="1200" spc="0" baseline="0" dirty="0">
                <a:solidFill>
                  <a:prstClr val="black">
                    <a:lumMod val="65000"/>
                    <a:lumOff val="35000"/>
                  </a:prstClr>
                </a:solidFill>
                <a:latin typeface="TheSans" panose="020B0503040302020203" pitchFamily="34" charset="-78"/>
                <a:cs typeface="TheSans" panose="020B0503040302020203" pitchFamily="34" charset="-78"/>
              </a:rPr>
              <a:t>Rate of </a:t>
            </a:r>
            <a:r>
              <a:rPr lang="en-US" sz="1200" dirty="0"/>
              <a:t>Service Continuity for Citizens </a:t>
            </a:r>
          </a:p>
        </c:rich>
      </c:tx>
      <c:layout>
        <c:manualLayout>
          <c:xMode val="edge"/>
          <c:yMode val="edge"/>
          <c:x val="0.19388001021235343"/>
          <c:y val="0"/>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4.0625000000000001E-2"/>
          <c:y val="0.20597269602723653"/>
          <c:w val="0.93125000000000002"/>
          <c:h val="0.6742558457449736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6</c:v>
                </c:pt>
              </c:numCache>
            </c:numRef>
          </c:val>
          <c:extLst>
            <c:ext xmlns:c16="http://schemas.microsoft.com/office/drawing/2014/chart" uri="{C3380CC4-5D6E-409C-BE32-E72D297353CC}">
              <c16:uniqueId val="{00000000-237D-46D4-8318-C7D2C47BE5E8}"/>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6</c:v>
                </c:pt>
              </c:numCache>
            </c:numRef>
          </c:val>
          <c:extLst>
            <c:ext xmlns:c16="http://schemas.microsoft.com/office/drawing/2014/chart" uri="{C3380CC4-5D6E-409C-BE32-E72D297353CC}">
              <c16:uniqueId val="{00000001-237D-46D4-8318-C7D2C47BE5E8}"/>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7</c:v>
                </c:pt>
              </c:numCache>
            </c:numRef>
          </c:val>
          <c:extLst>
            <c:ext xmlns:c16="http://schemas.microsoft.com/office/drawing/2014/chart" uri="{C3380CC4-5D6E-409C-BE32-E72D297353CC}">
              <c16:uniqueId val="{00000002-237D-46D4-8318-C7D2C47BE5E8}"/>
            </c:ext>
          </c:extLst>
        </c:ser>
        <c:dLbls>
          <c:showLegendKey val="0"/>
          <c:showVal val="1"/>
          <c:showCatName val="0"/>
          <c:showSerName val="0"/>
          <c:showPercent val="0"/>
          <c:showBubbleSize val="0"/>
        </c:dLbls>
        <c:gapWidth val="150"/>
        <c:overlap val="-25"/>
        <c:axId val="157875568"/>
        <c:axId val="157876128"/>
      </c:barChart>
      <c:catAx>
        <c:axId val="157875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157876128"/>
        <c:crosses val="autoZero"/>
        <c:auto val="1"/>
        <c:lblAlgn val="ctr"/>
        <c:lblOffset val="100"/>
        <c:noMultiLvlLbl val="0"/>
      </c:catAx>
      <c:valAx>
        <c:axId val="157876128"/>
        <c:scaling>
          <c:orientation val="minMax"/>
        </c:scaling>
        <c:delete val="1"/>
        <c:axPos val="l"/>
        <c:numFmt formatCode="General" sourceLinked="1"/>
        <c:majorTickMark val="none"/>
        <c:minorTickMark val="none"/>
        <c:tickLblPos val="nextTo"/>
        <c:crossAx val="157875568"/>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sz="1200" dirty="0"/>
              <a:t>Turnover </a:t>
            </a:r>
            <a:r>
              <a:rPr lang="en-US" sz="1200" b="0" i="0" u="none" strike="noStrike" kern="1200" spc="0" baseline="0" dirty="0">
                <a:solidFill>
                  <a:prstClr val="black">
                    <a:lumMod val="65000"/>
                    <a:lumOff val="35000"/>
                  </a:prstClr>
                </a:solidFill>
                <a:latin typeface="TheSans" panose="020B0503040302020203" pitchFamily="34" charset="-78"/>
                <a:cs typeface="TheSans" panose="020B0503040302020203" pitchFamily="34" charset="-78"/>
              </a:rPr>
              <a:t>Percentage </a:t>
            </a:r>
            <a:r>
              <a:rPr lang="en-US" sz="1200" dirty="0"/>
              <a:t>of Citizen Employees </a:t>
            </a:r>
          </a:p>
        </c:rich>
      </c:tx>
      <c:layout>
        <c:manualLayout>
          <c:xMode val="edge"/>
          <c:yMode val="edge"/>
          <c:x val="0.29515501968503938"/>
          <c:y val="6.4115565099817067E-3"/>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3.7914371238416712E-2"/>
          <c:y val="0.18658484450807283"/>
          <c:w val="0.90732042586164807"/>
          <c:h val="0.68245993398552451"/>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0.02</c:v>
                </c:pt>
              </c:numCache>
            </c:numRef>
          </c:val>
          <c:extLst>
            <c:ext xmlns:c16="http://schemas.microsoft.com/office/drawing/2014/chart" uri="{C3380CC4-5D6E-409C-BE32-E72D297353CC}">
              <c16:uniqueId val="{00000000-D426-4621-8896-2A37B14289AB}"/>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0.04</c:v>
                </c:pt>
              </c:numCache>
            </c:numRef>
          </c:val>
          <c:extLst>
            <c:ext xmlns:c16="http://schemas.microsoft.com/office/drawing/2014/chart" uri="{C3380CC4-5D6E-409C-BE32-E72D297353CC}">
              <c16:uniqueId val="{00000001-D426-4621-8896-2A37B14289AB}"/>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0.08</c:v>
                </c:pt>
              </c:numCache>
            </c:numRef>
          </c:val>
          <c:extLst>
            <c:ext xmlns:c16="http://schemas.microsoft.com/office/drawing/2014/chart" uri="{C3380CC4-5D6E-409C-BE32-E72D297353CC}">
              <c16:uniqueId val="{00000002-D426-4621-8896-2A37B14289AB}"/>
            </c:ext>
          </c:extLst>
        </c:ser>
        <c:dLbls>
          <c:showLegendKey val="0"/>
          <c:showVal val="1"/>
          <c:showCatName val="0"/>
          <c:showSerName val="0"/>
          <c:showPercent val="0"/>
          <c:showBubbleSize val="0"/>
        </c:dLbls>
        <c:gapWidth val="150"/>
        <c:overlap val="-25"/>
        <c:axId val="340877680"/>
        <c:axId val="340878240"/>
      </c:barChart>
      <c:catAx>
        <c:axId val="34087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340878240"/>
        <c:crosses val="autoZero"/>
        <c:auto val="1"/>
        <c:lblAlgn val="ctr"/>
        <c:lblOffset val="100"/>
        <c:noMultiLvlLbl val="0"/>
      </c:catAx>
      <c:valAx>
        <c:axId val="340878240"/>
        <c:scaling>
          <c:orientation val="minMax"/>
        </c:scaling>
        <c:delete val="1"/>
        <c:axPos val="l"/>
        <c:numFmt formatCode="0%" sourceLinked="1"/>
        <c:majorTickMark val="none"/>
        <c:minorTickMark val="none"/>
        <c:tickLblPos val="nextTo"/>
        <c:crossAx val="340877680"/>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sz="1200" dirty="0"/>
              <a:t>Percentage of Trainees in Specialized Category </a:t>
            </a:r>
          </a:p>
        </c:rich>
      </c:tx>
      <c:layout>
        <c:manualLayout>
          <c:xMode val="edge"/>
          <c:yMode val="edge"/>
          <c:x val="0.17109358477304118"/>
          <c:y val="6.313131313131313E-3"/>
        </c:manualLayout>
      </c:layout>
      <c:overlay val="0"/>
      <c:spPr>
        <a:noFill/>
        <a:ln>
          <a:noFill/>
        </a:ln>
        <a:effectLst/>
      </c:spPr>
    </c:title>
    <c:autoTitleDeleted val="0"/>
    <c:plotArea>
      <c:layout>
        <c:manualLayout>
          <c:layoutTarget val="inner"/>
          <c:xMode val="edge"/>
          <c:yMode val="edge"/>
          <c:x val="4.1666666666666664E-2"/>
          <c:y val="0.2134156525888809"/>
          <c:w val="0.92361111111111116"/>
          <c:h val="0.6999473077228982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0.96</c:v>
                </c:pt>
              </c:numCache>
            </c:numRef>
          </c:val>
          <c:extLst>
            <c:ext xmlns:c16="http://schemas.microsoft.com/office/drawing/2014/chart" uri="{C3380CC4-5D6E-409C-BE32-E72D297353CC}">
              <c16:uniqueId val="{00000000-3D19-440B-A063-BC66C563B519}"/>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lgn="ct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0.98</c:v>
                </c:pt>
              </c:numCache>
            </c:numRef>
          </c:val>
          <c:extLst>
            <c:ext xmlns:c16="http://schemas.microsoft.com/office/drawing/2014/chart" uri="{C3380CC4-5D6E-409C-BE32-E72D297353CC}">
              <c16:uniqueId val="{00000001-3D19-440B-A063-BC66C563B519}"/>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0.98</c:v>
                </c:pt>
              </c:numCache>
            </c:numRef>
          </c:val>
          <c:extLst>
            <c:ext xmlns:c16="http://schemas.microsoft.com/office/drawing/2014/chart" uri="{C3380CC4-5D6E-409C-BE32-E72D297353CC}">
              <c16:uniqueId val="{00000002-3D19-440B-A063-BC66C563B519}"/>
            </c:ext>
          </c:extLst>
        </c:ser>
        <c:dLbls>
          <c:showLegendKey val="0"/>
          <c:showVal val="1"/>
          <c:showCatName val="0"/>
          <c:showSerName val="0"/>
          <c:showPercent val="0"/>
          <c:showBubbleSize val="0"/>
        </c:dLbls>
        <c:gapWidth val="150"/>
        <c:overlap val="-25"/>
        <c:axId val="157871648"/>
        <c:axId val="157872208"/>
      </c:barChart>
      <c:catAx>
        <c:axId val="15787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157872208"/>
        <c:crosses val="autoZero"/>
        <c:auto val="1"/>
        <c:lblAlgn val="ctr"/>
        <c:lblOffset val="100"/>
        <c:noMultiLvlLbl val="0"/>
      </c:catAx>
      <c:valAx>
        <c:axId val="157872208"/>
        <c:scaling>
          <c:orientation val="minMax"/>
        </c:scaling>
        <c:delete val="1"/>
        <c:axPos val="l"/>
        <c:numFmt formatCode="0%" sourceLinked="1"/>
        <c:majorTickMark val="none"/>
        <c:minorTickMark val="none"/>
        <c:tickLblPos val="nextTo"/>
        <c:crossAx val="15787164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heSans" panose="020B0503040302020203" pitchFamily="34" charset="-78"/>
          <a:cs typeface="TheSans" panose="020B0503040302020203" pitchFamily="34" charset="-78"/>
        </a:defRPr>
      </a:pPr>
      <a:endParaRPr lang="en-US"/>
    </a:p>
  </c:txPr>
  <c:externalData r:id="rId1">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sz="1200" dirty="0"/>
              <a:t>Percentage of Trainees in Supervisory Category </a:t>
            </a:r>
          </a:p>
        </c:rich>
      </c:tx>
      <c:layout>
        <c:manualLayout>
          <c:xMode val="edge"/>
          <c:yMode val="edge"/>
          <c:x val="0.19388001021235343"/>
          <c:y val="0"/>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4.0625000000000001E-2"/>
          <c:y val="0.20597269602723653"/>
          <c:w val="0.93125000000000002"/>
          <c:h val="0.6742558457449736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0.97</c:v>
                </c:pt>
              </c:numCache>
            </c:numRef>
          </c:val>
          <c:extLst>
            <c:ext xmlns:c16="http://schemas.microsoft.com/office/drawing/2014/chart" uri="{C3380CC4-5D6E-409C-BE32-E72D297353CC}">
              <c16:uniqueId val="{00000000-FC28-4C35-B30E-21DD2277C297}"/>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0.96</c:v>
                </c:pt>
              </c:numCache>
            </c:numRef>
          </c:val>
          <c:extLst>
            <c:ext xmlns:c16="http://schemas.microsoft.com/office/drawing/2014/chart" uri="{C3380CC4-5D6E-409C-BE32-E72D297353CC}">
              <c16:uniqueId val="{00000001-FC28-4C35-B30E-21DD2277C297}"/>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0.93</c:v>
                </c:pt>
              </c:numCache>
            </c:numRef>
          </c:val>
          <c:extLst>
            <c:ext xmlns:c16="http://schemas.microsoft.com/office/drawing/2014/chart" uri="{C3380CC4-5D6E-409C-BE32-E72D297353CC}">
              <c16:uniqueId val="{00000002-FC28-4C35-B30E-21DD2277C297}"/>
            </c:ext>
          </c:extLst>
        </c:ser>
        <c:dLbls>
          <c:showLegendKey val="0"/>
          <c:showVal val="1"/>
          <c:showCatName val="0"/>
          <c:showSerName val="0"/>
          <c:showPercent val="0"/>
          <c:showBubbleSize val="0"/>
        </c:dLbls>
        <c:gapWidth val="150"/>
        <c:overlap val="-25"/>
        <c:axId val="157875568"/>
        <c:axId val="157876128"/>
      </c:barChart>
      <c:catAx>
        <c:axId val="157875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157876128"/>
        <c:crosses val="autoZero"/>
        <c:auto val="1"/>
        <c:lblAlgn val="ctr"/>
        <c:lblOffset val="100"/>
        <c:noMultiLvlLbl val="0"/>
      </c:catAx>
      <c:valAx>
        <c:axId val="157876128"/>
        <c:scaling>
          <c:orientation val="minMax"/>
        </c:scaling>
        <c:delete val="1"/>
        <c:axPos val="l"/>
        <c:numFmt formatCode="0%" sourceLinked="1"/>
        <c:majorTickMark val="none"/>
        <c:minorTickMark val="none"/>
        <c:tickLblPos val="nextTo"/>
        <c:crossAx val="157875568"/>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sz="1200" dirty="0"/>
              <a:t>Percentage of Trained Talents </a:t>
            </a:r>
          </a:p>
        </c:rich>
      </c:tx>
      <c:layout>
        <c:manualLayout>
          <c:xMode val="edge"/>
          <c:yMode val="edge"/>
          <c:x val="0.29515501968503938"/>
          <c:y val="6.4115565099817067E-3"/>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3.7914371238416712E-2"/>
          <c:y val="0.18658484450807283"/>
          <c:w val="0.90732042586164807"/>
          <c:h val="0.68245993398552451"/>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0.9</c:v>
                </c:pt>
              </c:numCache>
            </c:numRef>
          </c:val>
          <c:extLst>
            <c:ext xmlns:c16="http://schemas.microsoft.com/office/drawing/2014/chart" uri="{C3380CC4-5D6E-409C-BE32-E72D297353CC}">
              <c16:uniqueId val="{00000000-58BB-4ED6-AF19-B32D2C6FB839}"/>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0.97</c:v>
                </c:pt>
              </c:numCache>
            </c:numRef>
          </c:val>
          <c:extLst>
            <c:ext xmlns:c16="http://schemas.microsoft.com/office/drawing/2014/chart" uri="{C3380CC4-5D6E-409C-BE32-E72D297353CC}">
              <c16:uniqueId val="{00000001-58BB-4ED6-AF19-B32D2C6FB839}"/>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1</c:v>
                </c:pt>
              </c:numCache>
            </c:numRef>
          </c:val>
          <c:extLst>
            <c:ext xmlns:c16="http://schemas.microsoft.com/office/drawing/2014/chart" uri="{C3380CC4-5D6E-409C-BE32-E72D297353CC}">
              <c16:uniqueId val="{00000002-58BB-4ED6-AF19-B32D2C6FB839}"/>
            </c:ext>
          </c:extLst>
        </c:ser>
        <c:dLbls>
          <c:showLegendKey val="0"/>
          <c:showVal val="1"/>
          <c:showCatName val="0"/>
          <c:showSerName val="0"/>
          <c:showPercent val="0"/>
          <c:showBubbleSize val="0"/>
        </c:dLbls>
        <c:gapWidth val="150"/>
        <c:overlap val="-25"/>
        <c:axId val="340877680"/>
        <c:axId val="340878240"/>
      </c:barChart>
      <c:catAx>
        <c:axId val="34087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340878240"/>
        <c:crosses val="autoZero"/>
        <c:auto val="1"/>
        <c:lblAlgn val="ctr"/>
        <c:lblOffset val="100"/>
        <c:noMultiLvlLbl val="0"/>
      </c:catAx>
      <c:valAx>
        <c:axId val="340878240"/>
        <c:scaling>
          <c:orientation val="minMax"/>
        </c:scaling>
        <c:delete val="1"/>
        <c:axPos val="l"/>
        <c:numFmt formatCode="0%" sourceLinked="1"/>
        <c:majorTickMark val="none"/>
        <c:minorTickMark val="none"/>
        <c:tickLblPos val="nextTo"/>
        <c:crossAx val="340877680"/>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Percentage of Trainees in Executive Category </a:t>
            </a:r>
            <a:endParaRPr lang="en-US" sz="1200" dirty="0"/>
          </a:p>
        </c:rich>
      </c:tx>
      <c:layout>
        <c:manualLayout>
          <c:xMode val="edge"/>
          <c:yMode val="edge"/>
          <c:x val="0.17109361329833772"/>
          <c:y val="6.313131313131313E-3"/>
        </c:manualLayout>
      </c:layout>
      <c:overlay val="0"/>
      <c:spPr>
        <a:noFill/>
        <a:ln>
          <a:noFill/>
        </a:ln>
        <a:effectLst/>
      </c:spPr>
    </c:title>
    <c:autoTitleDeleted val="0"/>
    <c:plotArea>
      <c:layout>
        <c:manualLayout>
          <c:layoutTarget val="inner"/>
          <c:xMode val="edge"/>
          <c:yMode val="edge"/>
          <c:x val="4.1666666666666664E-2"/>
          <c:y val="0.2134156525888809"/>
          <c:w val="0.92361111111111116"/>
          <c:h val="0.6999473077228982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0.98</c:v>
                </c:pt>
              </c:numCache>
            </c:numRef>
          </c:val>
          <c:extLst>
            <c:ext xmlns:c16="http://schemas.microsoft.com/office/drawing/2014/chart" uri="{C3380CC4-5D6E-409C-BE32-E72D297353CC}">
              <c16:uniqueId val="{00000000-24D5-4A40-A9D5-8F720EB1D40B}"/>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lgn="ct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0.97</c:v>
                </c:pt>
              </c:numCache>
            </c:numRef>
          </c:val>
          <c:extLst>
            <c:ext xmlns:c16="http://schemas.microsoft.com/office/drawing/2014/chart" uri="{C3380CC4-5D6E-409C-BE32-E72D297353CC}">
              <c16:uniqueId val="{00000001-24D5-4A40-A9D5-8F720EB1D40B}"/>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0.98</c:v>
                </c:pt>
              </c:numCache>
            </c:numRef>
          </c:val>
          <c:extLst>
            <c:ext xmlns:c16="http://schemas.microsoft.com/office/drawing/2014/chart" uri="{C3380CC4-5D6E-409C-BE32-E72D297353CC}">
              <c16:uniqueId val="{00000002-24D5-4A40-A9D5-8F720EB1D40B}"/>
            </c:ext>
          </c:extLst>
        </c:ser>
        <c:dLbls>
          <c:showLegendKey val="0"/>
          <c:showVal val="1"/>
          <c:showCatName val="0"/>
          <c:showSerName val="0"/>
          <c:showPercent val="0"/>
          <c:showBubbleSize val="0"/>
        </c:dLbls>
        <c:gapWidth val="150"/>
        <c:overlap val="-25"/>
        <c:axId val="157871648"/>
        <c:axId val="157872208"/>
      </c:barChart>
      <c:catAx>
        <c:axId val="15787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157872208"/>
        <c:crosses val="autoZero"/>
        <c:auto val="1"/>
        <c:lblAlgn val="ctr"/>
        <c:lblOffset val="100"/>
        <c:noMultiLvlLbl val="0"/>
      </c:catAx>
      <c:valAx>
        <c:axId val="157872208"/>
        <c:scaling>
          <c:orientation val="minMax"/>
        </c:scaling>
        <c:delete val="1"/>
        <c:axPos val="l"/>
        <c:numFmt formatCode="0%" sourceLinked="1"/>
        <c:majorTickMark val="none"/>
        <c:minorTickMark val="none"/>
        <c:tickLblPos val="nextTo"/>
        <c:crossAx val="15787164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heSans" panose="020B0503040302020203" pitchFamily="34" charset="-78"/>
          <a:cs typeface="TheSans" panose="020B0503040302020203" pitchFamily="34" charset="-78"/>
        </a:defRPr>
      </a:pPr>
      <a:endParaRPr lang="en-US"/>
    </a:p>
  </c:txPr>
  <c:externalData r:id="rId1">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sz="1200" dirty="0"/>
              <a:t>Average Training Hours to Specialized Category </a:t>
            </a:r>
          </a:p>
        </c:rich>
      </c:tx>
      <c:layout>
        <c:manualLayout>
          <c:xMode val="edge"/>
          <c:yMode val="edge"/>
          <c:x val="0.17109358477304118"/>
          <c:y val="6.313131313131313E-3"/>
        </c:manualLayout>
      </c:layout>
      <c:overlay val="0"/>
      <c:spPr>
        <a:noFill/>
        <a:ln>
          <a:noFill/>
        </a:ln>
        <a:effectLst/>
      </c:spPr>
    </c:title>
    <c:autoTitleDeleted val="0"/>
    <c:plotArea>
      <c:layout>
        <c:manualLayout>
          <c:layoutTarget val="inner"/>
          <c:xMode val="edge"/>
          <c:yMode val="edge"/>
          <c:x val="4.1666666666666664E-2"/>
          <c:y val="0.2134156525888809"/>
          <c:w val="0.92361111111111116"/>
          <c:h val="0.6999473077228982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34</c:v>
                </c:pt>
              </c:numCache>
            </c:numRef>
          </c:val>
          <c:extLst>
            <c:ext xmlns:c16="http://schemas.microsoft.com/office/drawing/2014/chart" uri="{C3380CC4-5D6E-409C-BE32-E72D297353CC}">
              <c16:uniqueId val="{00000000-FF8F-48A8-BEDE-61E5E3B50F0B}"/>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lgn="ct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28</c:v>
                </c:pt>
              </c:numCache>
            </c:numRef>
          </c:val>
          <c:extLst>
            <c:ext xmlns:c16="http://schemas.microsoft.com/office/drawing/2014/chart" uri="{C3380CC4-5D6E-409C-BE32-E72D297353CC}">
              <c16:uniqueId val="{00000001-FF8F-48A8-BEDE-61E5E3B50F0B}"/>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19</c:v>
                </c:pt>
              </c:numCache>
            </c:numRef>
          </c:val>
          <c:extLst>
            <c:ext xmlns:c16="http://schemas.microsoft.com/office/drawing/2014/chart" uri="{C3380CC4-5D6E-409C-BE32-E72D297353CC}">
              <c16:uniqueId val="{00000002-FF8F-48A8-BEDE-61E5E3B50F0B}"/>
            </c:ext>
          </c:extLst>
        </c:ser>
        <c:dLbls>
          <c:showLegendKey val="0"/>
          <c:showVal val="1"/>
          <c:showCatName val="0"/>
          <c:showSerName val="0"/>
          <c:showPercent val="0"/>
          <c:showBubbleSize val="0"/>
        </c:dLbls>
        <c:gapWidth val="150"/>
        <c:overlap val="-25"/>
        <c:axId val="157871648"/>
        <c:axId val="157872208"/>
      </c:barChart>
      <c:catAx>
        <c:axId val="15787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157872208"/>
        <c:crosses val="autoZero"/>
        <c:auto val="1"/>
        <c:lblAlgn val="ctr"/>
        <c:lblOffset val="100"/>
        <c:noMultiLvlLbl val="0"/>
      </c:catAx>
      <c:valAx>
        <c:axId val="157872208"/>
        <c:scaling>
          <c:orientation val="minMax"/>
        </c:scaling>
        <c:delete val="1"/>
        <c:axPos val="l"/>
        <c:numFmt formatCode="General" sourceLinked="1"/>
        <c:majorTickMark val="none"/>
        <c:minorTickMark val="none"/>
        <c:tickLblPos val="nextTo"/>
        <c:crossAx val="15787164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heSans" panose="020B0503040302020203" pitchFamily="34" charset="-78"/>
          <a:cs typeface="TheSans" panose="020B0503040302020203" pitchFamily="34" charset="-78"/>
        </a:defRPr>
      </a:pPr>
      <a:endParaRPr lang="en-US"/>
    </a:p>
  </c:txPr>
  <c:externalData r:id="rId1">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0"/>
          <a:lstStyle/>
          <a:p>
            <a:pPr lvl="1" algn="ctr" rtl="0">
              <a:defRPr sz="1440" b="0" i="0" u="none" strike="noStrike" kern="1200" spc="0" baseline="0">
                <a:solidFill>
                  <a:prstClr val="black">
                    <a:lumMod val="65000"/>
                    <a:lumOff val="35000"/>
                  </a:prstClr>
                </a:solidFill>
                <a:latin typeface="TheSans" panose="020B0503040302020203" pitchFamily="34" charset="-78"/>
                <a:ea typeface="+mn-ea"/>
                <a:cs typeface="TheSans" panose="020B0503040302020203" pitchFamily="34" charset="-78"/>
              </a:defRPr>
            </a:pPr>
            <a:r>
              <a:rPr lang="en-US" sz="1100" dirty="0"/>
              <a:t>Average Training Hours to Supervisory Category </a:t>
            </a:r>
          </a:p>
        </c:rich>
      </c:tx>
      <c:layout>
        <c:manualLayout>
          <c:xMode val="edge"/>
          <c:yMode val="edge"/>
          <c:x val="0.19955850797694799"/>
          <c:y val="0"/>
        </c:manualLayout>
      </c:layout>
      <c:overlay val="0"/>
      <c:spPr>
        <a:noFill/>
        <a:ln>
          <a:noFill/>
        </a:ln>
        <a:effectLst/>
      </c:spPr>
      <c:txPr>
        <a:bodyPr rot="0" spcFirstLastPara="1" vertOverflow="ellipsis" vert="horz" wrap="square" anchor="ctr" anchorCtr="0"/>
        <a:lstStyle/>
        <a:p>
          <a:pPr lvl="1" algn="ctr" rtl="0">
            <a:defRPr sz="1440" b="0" i="0" u="none" strike="noStrike" kern="1200" spc="0" baseline="0">
              <a:solidFill>
                <a:prstClr val="black">
                  <a:lumMod val="65000"/>
                  <a:lumOff val="35000"/>
                </a:prst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4.0625000000000001E-2"/>
          <c:y val="0.20597269602723653"/>
          <c:w val="0.93125000000000002"/>
          <c:h val="0.6742558457449736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dLbl>
              <c:idx val="0"/>
              <c:layout>
                <c:manualLayout>
                  <c:x val="-5.6784977645945476E-3"/>
                  <c:y val="1.8939393939393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5ED-4CF3-9E33-383EA784744E}"/>
                </c:ext>
              </c:extLst>
            </c:dLbl>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57</c:v>
                </c:pt>
              </c:numCache>
            </c:numRef>
          </c:val>
          <c:extLst>
            <c:ext xmlns:c16="http://schemas.microsoft.com/office/drawing/2014/chart" uri="{C3380CC4-5D6E-409C-BE32-E72D297353CC}">
              <c16:uniqueId val="{00000000-237D-46D4-8318-C7D2C47BE5E8}"/>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0"/>
              <a:lstStyle/>
              <a:p>
                <a:pPr algn="ctr">
                  <a:defRPr lang="en-US" sz="105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41</c:v>
                </c:pt>
              </c:numCache>
            </c:numRef>
          </c:val>
          <c:extLst>
            <c:ext xmlns:c16="http://schemas.microsoft.com/office/drawing/2014/chart" uri="{C3380CC4-5D6E-409C-BE32-E72D297353CC}">
              <c16:uniqueId val="{00000001-237D-46D4-8318-C7D2C47BE5E8}"/>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0"/>
              <a:lstStyle/>
              <a:p>
                <a:pPr algn="ctr">
                  <a:defRPr lang="en-US" sz="105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26</c:v>
                </c:pt>
              </c:numCache>
            </c:numRef>
          </c:val>
          <c:extLst>
            <c:ext xmlns:c16="http://schemas.microsoft.com/office/drawing/2014/chart" uri="{C3380CC4-5D6E-409C-BE32-E72D297353CC}">
              <c16:uniqueId val="{00000002-237D-46D4-8318-C7D2C47BE5E8}"/>
            </c:ext>
          </c:extLst>
        </c:ser>
        <c:dLbls>
          <c:showLegendKey val="0"/>
          <c:showVal val="1"/>
          <c:showCatName val="0"/>
          <c:showSerName val="0"/>
          <c:showPercent val="0"/>
          <c:showBubbleSize val="0"/>
        </c:dLbls>
        <c:gapWidth val="150"/>
        <c:overlap val="-25"/>
        <c:axId val="157875568"/>
        <c:axId val="157876128"/>
      </c:barChart>
      <c:catAx>
        <c:axId val="157875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157876128"/>
        <c:crosses val="autoZero"/>
        <c:auto val="1"/>
        <c:lblAlgn val="ctr"/>
        <c:lblOffset val="100"/>
        <c:noMultiLvlLbl val="0"/>
      </c:catAx>
      <c:valAx>
        <c:axId val="157876128"/>
        <c:scaling>
          <c:orientation val="minMax"/>
        </c:scaling>
        <c:delete val="1"/>
        <c:axPos val="l"/>
        <c:numFmt formatCode="General" sourceLinked="1"/>
        <c:majorTickMark val="none"/>
        <c:minorTickMark val="none"/>
        <c:tickLblPos val="nextTo"/>
        <c:crossAx val="157875568"/>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sz="1200" dirty="0"/>
              <a:t>Training Hours </a:t>
            </a:r>
          </a:p>
        </c:rich>
      </c:tx>
      <c:layout>
        <c:manualLayout>
          <c:xMode val="edge"/>
          <c:yMode val="edge"/>
          <c:x val="0.33306929274273156"/>
          <c:y val="9.8425196850393699E-5"/>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3.7914371238416712E-2"/>
          <c:y val="0.18658484450807283"/>
          <c:w val="0.90732042586164807"/>
          <c:h val="0.68245993398552451"/>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29</c:v>
                </c:pt>
              </c:numCache>
            </c:numRef>
          </c:val>
          <c:extLst>
            <c:ext xmlns:c16="http://schemas.microsoft.com/office/drawing/2014/chart" uri="{C3380CC4-5D6E-409C-BE32-E72D297353CC}">
              <c16:uniqueId val="{00000000-D426-4621-8896-2A37B14289AB}"/>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27</c:v>
                </c:pt>
              </c:numCache>
            </c:numRef>
          </c:val>
          <c:extLst>
            <c:ext xmlns:c16="http://schemas.microsoft.com/office/drawing/2014/chart" uri="{C3380CC4-5D6E-409C-BE32-E72D297353CC}">
              <c16:uniqueId val="{00000001-D426-4621-8896-2A37B14289AB}"/>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58</c:v>
                </c:pt>
              </c:numCache>
            </c:numRef>
          </c:val>
          <c:extLst>
            <c:ext xmlns:c16="http://schemas.microsoft.com/office/drawing/2014/chart" uri="{C3380CC4-5D6E-409C-BE32-E72D297353CC}">
              <c16:uniqueId val="{00000002-D426-4621-8896-2A37B14289AB}"/>
            </c:ext>
          </c:extLst>
        </c:ser>
        <c:dLbls>
          <c:showLegendKey val="0"/>
          <c:showVal val="1"/>
          <c:showCatName val="0"/>
          <c:showSerName val="0"/>
          <c:showPercent val="0"/>
          <c:showBubbleSize val="0"/>
        </c:dLbls>
        <c:gapWidth val="150"/>
        <c:overlap val="-25"/>
        <c:axId val="340877680"/>
        <c:axId val="340878240"/>
      </c:barChart>
      <c:catAx>
        <c:axId val="34087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340878240"/>
        <c:crosses val="autoZero"/>
        <c:auto val="1"/>
        <c:lblAlgn val="ctr"/>
        <c:lblOffset val="100"/>
        <c:noMultiLvlLbl val="0"/>
      </c:catAx>
      <c:valAx>
        <c:axId val="340878240"/>
        <c:scaling>
          <c:orientation val="minMax"/>
        </c:scaling>
        <c:delete val="1"/>
        <c:axPos val="l"/>
        <c:numFmt formatCode="General" sourceLinked="1"/>
        <c:majorTickMark val="none"/>
        <c:minorTickMark val="none"/>
        <c:tickLblPos val="nextTo"/>
        <c:crossAx val="340877680"/>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Average Training Hours to Executive Category </a:t>
            </a:r>
            <a:endParaRPr lang="en-US" sz="1100" dirty="0"/>
          </a:p>
        </c:rich>
      </c:tx>
      <c:layout>
        <c:manualLayout>
          <c:xMode val="edge"/>
          <c:yMode val="edge"/>
          <c:x val="0.20516457136060831"/>
          <c:y val="6.3132425599978313E-3"/>
        </c:manualLayout>
      </c:layout>
      <c:overlay val="0"/>
      <c:spPr>
        <a:noFill/>
        <a:ln>
          <a:noFill/>
        </a:ln>
        <a:effectLst/>
      </c:spPr>
    </c:title>
    <c:autoTitleDeleted val="0"/>
    <c:plotArea>
      <c:layout>
        <c:manualLayout>
          <c:layoutTarget val="inner"/>
          <c:xMode val="edge"/>
          <c:yMode val="edge"/>
          <c:x val="4.1666666666666664E-2"/>
          <c:y val="0.2134156525888809"/>
          <c:w val="0.92361111111111116"/>
          <c:h val="0.6999473077228982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19</c:v>
                </c:pt>
              </c:numCache>
            </c:numRef>
          </c:val>
          <c:extLst>
            <c:ext xmlns:c16="http://schemas.microsoft.com/office/drawing/2014/chart" uri="{C3380CC4-5D6E-409C-BE32-E72D297353CC}">
              <c16:uniqueId val="{00000000-14F7-4EB6-8236-094F9BC74CF3}"/>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lgn="ct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23</c:v>
                </c:pt>
              </c:numCache>
            </c:numRef>
          </c:val>
          <c:extLst>
            <c:ext xmlns:c16="http://schemas.microsoft.com/office/drawing/2014/chart" uri="{C3380CC4-5D6E-409C-BE32-E72D297353CC}">
              <c16:uniqueId val="{00000001-14F7-4EB6-8236-094F9BC74CF3}"/>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19</c:v>
                </c:pt>
              </c:numCache>
            </c:numRef>
          </c:val>
          <c:extLst>
            <c:ext xmlns:c16="http://schemas.microsoft.com/office/drawing/2014/chart" uri="{C3380CC4-5D6E-409C-BE32-E72D297353CC}">
              <c16:uniqueId val="{00000002-14F7-4EB6-8236-094F9BC74CF3}"/>
            </c:ext>
          </c:extLst>
        </c:ser>
        <c:dLbls>
          <c:showLegendKey val="0"/>
          <c:showVal val="1"/>
          <c:showCatName val="0"/>
          <c:showSerName val="0"/>
          <c:showPercent val="0"/>
          <c:showBubbleSize val="0"/>
        </c:dLbls>
        <c:gapWidth val="150"/>
        <c:overlap val="-25"/>
        <c:axId val="157871648"/>
        <c:axId val="157872208"/>
      </c:barChart>
      <c:catAx>
        <c:axId val="15787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157872208"/>
        <c:crosses val="autoZero"/>
        <c:auto val="1"/>
        <c:lblAlgn val="ctr"/>
        <c:lblOffset val="100"/>
        <c:noMultiLvlLbl val="0"/>
      </c:catAx>
      <c:valAx>
        <c:axId val="157872208"/>
        <c:scaling>
          <c:orientation val="minMax"/>
        </c:scaling>
        <c:delete val="1"/>
        <c:axPos val="l"/>
        <c:numFmt formatCode="General" sourceLinked="1"/>
        <c:majorTickMark val="none"/>
        <c:minorTickMark val="none"/>
        <c:tickLblPos val="nextTo"/>
        <c:crossAx val="15787164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heSans" panose="020B0503040302020203" pitchFamily="34" charset="-78"/>
          <a:cs typeface="TheSans" panose="020B0503040302020203" pitchFamily="34" charset="-78"/>
        </a:defRPr>
      </a:pPr>
      <a:endParaRPr lang="en-US"/>
    </a:p>
  </c:txPr>
  <c:externalData r:id="rId1">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sz="1440" dirty="0"/>
              <a:t>Workplace Harmony: </a:t>
            </a:r>
          </a:p>
        </c:rich>
      </c:tx>
      <c:layout>
        <c:manualLayout>
          <c:xMode val="edge"/>
          <c:yMode val="edge"/>
          <c:x val="0.17109358477304118"/>
          <c:y val="6.313131313131313E-3"/>
        </c:manualLayout>
      </c:layout>
      <c:overlay val="0"/>
      <c:spPr>
        <a:noFill/>
        <a:ln>
          <a:noFill/>
        </a:ln>
        <a:effectLst/>
      </c:spPr>
    </c:title>
    <c:autoTitleDeleted val="0"/>
    <c:plotArea>
      <c:layout>
        <c:manualLayout>
          <c:layoutTarget val="inner"/>
          <c:xMode val="edge"/>
          <c:yMode val="edge"/>
          <c:x val="4.1666666666666664E-2"/>
          <c:y val="0.2134156525888809"/>
          <c:w val="0.92361111111111116"/>
          <c:h val="0.6999473077228982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0.8</c:v>
                </c:pt>
              </c:numCache>
            </c:numRef>
          </c:val>
          <c:extLst>
            <c:ext xmlns:c16="http://schemas.microsoft.com/office/drawing/2014/chart" uri="{C3380CC4-5D6E-409C-BE32-E72D297353CC}">
              <c16:uniqueId val="{00000000-3D19-440B-A063-BC66C563B519}"/>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lgn="ct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0.78</c:v>
                </c:pt>
              </c:numCache>
            </c:numRef>
          </c:val>
          <c:extLst>
            <c:ext xmlns:c16="http://schemas.microsoft.com/office/drawing/2014/chart" uri="{C3380CC4-5D6E-409C-BE32-E72D297353CC}">
              <c16:uniqueId val="{00000001-3D19-440B-A063-BC66C563B519}"/>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0.73</c:v>
                </c:pt>
              </c:numCache>
            </c:numRef>
          </c:val>
          <c:extLst>
            <c:ext xmlns:c16="http://schemas.microsoft.com/office/drawing/2014/chart" uri="{C3380CC4-5D6E-409C-BE32-E72D297353CC}">
              <c16:uniqueId val="{00000002-3D19-440B-A063-BC66C563B519}"/>
            </c:ext>
          </c:extLst>
        </c:ser>
        <c:dLbls>
          <c:showLegendKey val="0"/>
          <c:showVal val="1"/>
          <c:showCatName val="0"/>
          <c:showSerName val="0"/>
          <c:showPercent val="0"/>
          <c:showBubbleSize val="0"/>
        </c:dLbls>
        <c:gapWidth val="150"/>
        <c:overlap val="-25"/>
        <c:axId val="157871648"/>
        <c:axId val="157872208"/>
      </c:barChart>
      <c:catAx>
        <c:axId val="15787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157872208"/>
        <c:crosses val="autoZero"/>
        <c:auto val="1"/>
        <c:lblAlgn val="ctr"/>
        <c:lblOffset val="100"/>
        <c:noMultiLvlLbl val="0"/>
      </c:catAx>
      <c:valAx>
        <c:axId val="157872208"/>
        <c:scaling>
          <c:orientation val="minMax"/>
        </c:scaling>
        <c:delete val="1"/>
        <c:axPos val="l"/>
        <c:numFmt formatCode="0%" sourceLinked="1"/>
        <c:majorTickMark val="none"/>
        <c:minorTickMark val="none"/>
        <c:tickLblPos val="nextTo"/>
        <c:crossAx val="15787164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heSans" panose="020B0503040302020203" pitchFamily="34" charset="-78"/>
          <a:cs typeface="TheSans" panose="020B0503040302020203" pitchFamily="34" charset="-78"/>
        </a:defRPr>
      </a:pPr>
      <a:endParaRPr lang="en-US"/>
    </a:p>
  </c:txPr>
  <c:externalData r:id="rId1">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Job Loyalty </a:t>
            </a:r>
          </a:p>
        </c:rich>
      </c:tx>
      <c:layout>
        <c:manualLayout>
          <c:xMode val="edge"/>
          <c:yMode val="edge"/>
          <c:x val="0.19388001021235343"/>
          <c:y val="0"/>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4.6303454449281849E-2"/>
          <c:y val="0.20597261989978524"/>
          <c:w val="0.93125000000000002"/>
          <c:h val="0.6742558457449736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0.68</c:v>
                </c:pt>
              </c:numCache>
            </c:numRef>
          </c:val>
          <c:extLst>
            <c:ext xmlns:c16="http://schemas.microsoft.com/office/drawing/2014/chart" uri="{C3380CC4-5D6E-409C-BE32-E72D297353CC}">
              <c16:uniqueId val="{00000000-FC28-4C35-B30E-21DD2277C297}"/>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0.85</c:v>
                </c:pt>
              </c:numCache>
            </c:numRef>
          </c:val>
          <c:extLst>
            <c:ext xmlns:c16="http://schemas.microsoft.com/office/drawing/2014/chart" uri="{C3380CC4-5D6E-409C-BE32-E72D297353CC}">
              <c16:uniqueId val="{00000001-FC28-4C35-B30E-21DD2277C297}"/>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0.75</c:v>
                </c:pt>
              </c:numCache>
            </c:numRef>
          </c:val>
          <c:extLst>
            <c:ext xmlns:c16="http://schemas.microsoft.com/office/drawing/2014/chart" uri="{C3380CC4-5D6E-409C-BE32-E72D297353CC}">
              <c16:uniqueId val="{00000002-FC28-4C35-B30E-21DD2277C297}"/>
            </c:ext>
          </c:extLst>
        </c:ser>
        <c:dLbls>
          <c:showLegendKey val="0"/>
          <c:showVal val="1"/>
          <c:showCatName val="0"/>
          <c:showSerName val="0"/>
          <c:showPercent val="0"/>
          <c:showBubbleSize val="0"/>
        </c:dLbls>
        <c:gapWidth val="150"/>
        <c:overlap val="-25"/>
        <c:axId val="157875568"/>
        <c:axId val="157876128"/>
      </c:barChart>
      <c:catAx>
        <c:axId val="157875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157876128"/>
        <c:crosses val="autoZero"/>
        <c:auto val="1"/>
        <c:lblAlgn val="ctr"/>
        <c:lblOffset val="100"/>
        <c:noMultiLvlLbl val="0"/>
      </c:catAx>
      <c:valAx>
        <c:axId val="157876128"/>
        <c:scaling>
          <c:orientation val="minMax"/>
        </c:scaling>
        <c:delete val="1"/>
        <c:axPos val="l"/>
        <c:numFmt formatCode="0%" sourceLinked="1"/>
        <c:majorTickMark val="none"/>
        <c:minorTickMark val="none"/>
        <c:tickLblPos val="nextTo"/>
        <c:crossAx val="157875568"/>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dirty="0"/>
              <a:t>Job Happiness </a:t>
            </a:r>
            <a:r>
              <a:rPr lang="en-US" baseline="0" dirty="0"/>
              <a:t> </a:t>
            </a:r>
            <a:r>
              <a:rPr lang="en-US" dirty="0"/>
              <a:t> </a:t>
            </a:r>
          </a:p>
        </c:rich>
      </c:tx>
      <c:layout>
        <c:manualLayout>
          <c:xMode val="edge"/>
          <c:yMode val="edge"/>
          <c:x val="0.29515501968503938"/>
          <c:y val="6.4115565099817067E-3"/>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3.7914371238416712E-2"/>
          <c:y val="0.18658484450807283"/>
          <c:w val="0.90732042586164807"/>
          <c:h val="0.68245993398552451"/>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0.9</c:v>
                </c:pt>
              </c:numCache>
            </c:numRef>
          </c:val>
          <c:extLst>
            <c:ext xmlns:c16="http://schemas.microsoft.com/office/drawing/2014/chart" uri="{C3380CC4-5D6E-409C-BE32-E72D297353CC}">
              <c16:uniqueId val="{00000000-58BB-4ED6-AF19-B32D2C6FB839}"/>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0.97</c:v>
                </c:pt>
              </c:numCache>
            </c:numRef>
          </c:val>
          <c:extLst>
            <c:ext xmlns:c16="http://schemas.microsoft.com/office/drawing/2014/chart" uri="{C3380CC4-5D6E-409C-BE32-E72D297353CC}">
              <c16:uniqueId val="{00000001-58BB-4ED6-AF19-B32D2C6FB839}"/>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1</c:v>
                </c:pt>
              </c:numCache>
            </c:numRef>
          </c:val>
          <c:extLst>
            <c:ext xmlns:c16="http://schemas.microsoft.com/office/drawing/2014/chart" uri="{C3380CC4-5D6E-409C-BE32-E72D297353CC}">
              <c16:uniqueId val="{00000002-58BB-4ED6-AF19-B32D2C6FB839}"/>
            </c:ext>
          </c:extLst>
        </c:ser>
        <c:dLbls>
          <c:showLegendKey val="0"/>
          <c:showVal val="1"/>
          <c:showCatName val="0"/>
          <c:showSerName val="0"/>
          <c:showPercent val="0"/>
          <c:showBubbleSize val="0"/>
        </c:dLbls>
        <c:gapWidth val="150"/>
        <c:overlap val="-25"/>
        <c:axId val="340877680"/>
        <c:axId val="340878240"/>
      </c:barChart>
      <c:catAx>
        <c:axId val="34087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340878240"/>
        <c:crosses val="autoZero"/>
        <c:auto val="1"/>
        <c:lblAlgn val="ctr"/>
        <c:lblOffset val="100"/>
        <c:noMultiLvlLbl val="0"/>
      </c:catAx>
      <c:valAx>
        <c:axId val="340878240"/>
        <c:scaling>
          <c:orientation val="minMax"/>
        </c:scaling>
        <c:delete val="1"/>
        <c:axPos val="l"/>
        <c:numFmt formatCode="0%" sourceLinked="1"/>
        <c:majorTickMark val="none"/>
        <c:minorTickMark val="none"/>
        <c:tickLblPos val="nextTo"/>
        <c:crossAx val="340877680"/>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sz="1440" dirty="0"/>
              <a:t>Participation in Decision-making </a:t>
            </a:r>
          </a:p>
        </c:rich>
      </c:tx>
      <c:layout>
        <c:manualLayout>
          <c:xMode val="edge"/>
          <c:yMode val="edge"/>
          <c:x val="0.15405809147925761"/>
          <c:y val="6.313131313131313E-3"/>
        </c:manualLayout>
      </c:layout>
      <c:overlay val="0"/>
      <c:spPr>
        <a:noFill/>
        <a:ln>
          <a:noFill/>
        </a:ln>
        <a:effectLst/>
      </c:spPr>
    </c:title>
    <c:autoTitleDeleted val="0"/>
    <c:plotArea>
      <c:layout>
        <c:manualLayout>
          <c:layoutTarget val="inner"/>
          <c:xMode val="edge"/>
          <c:yMode val="edge"/>
          <c:x val="4.1666666666666664E-2"/>
          <c:y val="0.2134156525888809"/>
          <c:w val="0.92361111111111116"/>
          <c:h val="0.6999473077228982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0.64</c:v>
                </c:pt>
              </c:numCache>
            </c:numRef>
          </c:val>
          <c:extLst>
            <c:ext xmlns:c16="http://schemas.microsoft.com/office/drawing/2014/chart" uri="{C3380CC4-5D6E-409C-BE32-E72D297353CC}">
              <c16:uniqueId val="{00000000-24D5-4A40-A9D5-8F720EB1D40B}"/>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lgn="ct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0.7</c:v>
                </c:pt>
              </c:numCache>
            </c:numRef>
          </c:val>
          <c:extLst>
            <c:ext xmlns:c16="http://schemas.microsoft.com/office/drawing/2014/chart" uri="{C3380CC4-5D6E-409C-BE32-E72D297353CC}">
              <c16:uniqueId val="{00000001-24D5-4A40-A9D5-8F720EB1D40B}"/>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0.65</c:v>
                </c:pt>
              </c:numCache>
            </c:numRef>
          </c:val>
          <c:extLst>
            <c:ext xmlns:c16="http://schemas.microsoft.com/office/drawing/2014/chart" uri="{C3380CC4-5D6E-409C-BE32-E72D297353CC}">
              <c16:uniqueId val="{00000002-24D5-4A40-A9D5-8F720EB1D40B}"/>
            </c:ext>
          </c:extLst>
        </c:ser>
        <c:dLbls>
          <c:showLegendKey val="0"/>
          <c:showVal val="1"/>
          <c:showCatName val="0"/>
          <c:showSerName val="0"/>
          <c:showPercent val="0"/>
          <c:showBubbleSize val="0"/>
        </c:dLbls>
        <c:gapWidth val="150"/>
        <c:overlap val="-25"/>
        <c:axId val="157871648"/>
        <c:axId val="157872208"/>
      </c:barChart>
      <c:catAx>
        <c:axId val="15787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157872208"/>
        <c:crosses val="autoZero"/>
        <c:auto val="1"/>
        <c:lblAlgn val="ctr"/>
        <c:lblOffset val="100"/>
        <c:noMultiLvlLbl val="0"/>
      </c:catAx>
      <c:valAx>
        <c:axId val="157872208"/>
        <c:scaling>
          <c:orientation val="minMax"/>
        </c:scaling>
        <c:delete val="1"/>
        <c:axPos val="l"/>
        <c:numFmt formatCode="0%" sourceLinked="1"/>
        <c:majorTickMark val="none"/>
        <c:minorTickMark val="none"/>
        <c:tickLblPos val="nextTo"/>
        <c:crossAx val="15787164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heSans" panose="020B0503040302020203" pitchFamily="34" charset="-78"/>
          <a:cs typeface="TheSans" panose="020B0503040302020203" pitchFamily="34" charset="-78"/>
        </a:defRPr>
      </a:pPr>
      <a:endParaRPr lang="en-US"/>
    </a:p>
  </c:txPr>
  <c:externalData r:id="rId1">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sz="1440" dirty="0"/>
              <a:t>Relation</a:t>
            </a:r>
            <a:r>
              <a:rPr lang="en-US" sz="1440" baseline="0" dirty="0"/>
              <a:t> with Manager</a:t>
            </a:r>
            <a:endParaRPr lang="en-US" sz="1440" dirty="0"/>
          </a:p>
        </c:rich>
      </c:tx>
      <c:layout>
        <c:manualLayout>
          <c:xMode val="edge"/>
          <c:yMode val="edge"/>
          <c:x val="0.23365662344362248"/>
          <c:y val="0"/>
        </c:manualLayout>
      </c:layout>
      <c:overlay val="0"/>
      <c:spPr>
        <a:noFill/>
        <a:ln>
          <a:noFill/>
        </a:ln>
        <a:effectLst/>
      </c:spPr>
    </c:title>
    <c:autoTitleDeleted val="0"/>
    <c:plotArea>
      <c:layout>
        <c:manualLayout>
          <c:layoutTarget val="inner"/>
          <c:xMode val="edge"/>
          <c:yMode val="edge"/>
          <c:x val="4.1666666666666664E-2"/>
          <c:y val="0.2134156525888809"/>
          <c:w val="0.92361111111111116"/>
          <c:h val="0.6999473077228982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0.87</c:v>
                </c:pt>
              </c:numCache>
            </c:numRef>
          </c:val>
          <c:extLst>
            <c:ext xmlns:c16="http://schemas.microsoft.com/office/drawing/2014/chart" uri="{C3380CC4-5D6E-409C-BE32-E72D297353CC}">
              <c16:uniqueId val="{00000000-FF8F-48A8-BEDE-61E5E3B50F0B}"/>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lgn="ctr">
                  <a:defRPr sz="11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0.76</c:v>
                </c:pt>
              </c:numCache>
            </c:numRef>
          </c:val>
          <c:extLst>
            <c:ext xmlns:c16="http://schemas.microsoft.com/office/drawing/2014/chart" uri="{C3380CC4-5D6E-409C-BE32-E72D297353CC}">
              <c16:uniqueId val="{00000001-FF8F-48A8-BEDE-61E5E3B50F0B}"/>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0.75</c:v>
                </c:pt>
              </c:numCache>
            </c:numRef>
          </c:val>
          <c:extLst>
            <c:ext xmlns:c16="http://schemas.microsoft.com/office/drawing/2014/chart" uri="{C3380CC4-5D6E-409C-BE32-E72D297353CC}">
              <c16:uniqueId val="{00000002-FF8F-48A8-BEDE-61E5E3B50F0B}"/>
            </c:ext>
          </c:extLst>
        </c:ser>
        <c:dLbls>
          <c:showLegendKey val="0"/>
          <c:showVal val="1"/>
          <c:showCatName val="0"/>
          <c:showSerName val="0"/>
          <c:showPercent val="0"/>
          <c:showBubbleSize val="0"/>
        </c:dLbls>
        <c:gapWidth val="150"/>
        <c:overlap val="-25"/>
        <c:axId val="157871648"/>
        <c:axId val="157872208"/>
      </c:barChart>
      <c:catAx>
        <c:axId val="15787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157872208"/>
        <c:crosses val="autoZero"/>
        <c:auto val="1"/>
        <c:lblAlgn val="ctr"/>
        <c:lblOffset val="100"/>
        <c:noMultiLvlLbl val="0"/>
      </c:catAx>
      <c:valAx>
        <c:axId val="157872208"/>
        <c:scaling>
          <c:orientation val="minMax"/>
        </c:scaling>
        <c:delete val="1"/>
        <c:axPos val="l"/>
        <c:numFmt formatCode="0%" sourceLinked="1"/>
        <c:majorTickMark val="none"/>
        <c:minorTickMark val="none"/>
        <c:tickLblPos val="nextTo"/>
        <c:crossAx val="15787164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heSans" panose="020B0503040302020203" pitchFamily="34" charset="-78"/>
          <a:cs typeface="TheSans" panose="020B0503040302020203" pitchFamily="34" charset="-78"/>
        </a:defRPr>
      </a:pPr>
      <a:endParaRPr lang="en-US"/>
    </a:p>
  </c:txPr>
  <c:externalData r:id="rId1">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sz="1440" dirty="0">
                <a:cs typeface="TheSans" panose="020B0503040302020203"/>
              </a:rPr>
              <a:t>Transparency of HR Procedures </a:t>
            </a:r>
          </a:p>
        </c:rich>
      </c:tx>
      <c:layout>
        <c:manualLayout>
          <c:xMode val="edge"/>
          <c:yMode val="edge"/>
          <c:x val="0.1370950325664082"/>
          <c:y val="0"/>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4.0625000000000001E-2"/>
          <c:y val="0.20597269602723653"/>
          <c:w val="0.93125000000000002"/>
          <c:h val="0.6742558457449736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0.7</c:v>
                </c:pt>
              </c:numCache>
            </c:numRef>
          </c:val>
          <c:extLst>
            <c:ext xmlns:c16="http://schemas.microsoft.com/office/drawing/2014/chart" uri="{C3380CC4-5D6E-409C-BE32-E72D297353CC}">
              <c16:uniqueId val="{00000000-237D-46D4-8318-C7D2C47BE5E8}"/>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0.71</c:v>
                </c:pt>
              </c:numCache>
            </c:numRef>
          </c:val>
          <c:extLst>
            <c:ext xmlns:c16="http://schemas.microsoft.com/office/drawing/2014/chart" uri="{C3380CC4-5D6E-409C-BE32-E72D297353CC}">
              <c16:uniqueId val="{00000001-237D-46D4-8318-C7D2C47BE5E8}"/>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0.73</c:v>
                </c:pt>
              </c:numCache>
            </c:numRef>
          </c:val>
          <c:extLst>
            <c:ext xmlns:c16="http://schemas.microsoft.com/office/drawing/2014/chart" uri="{C3380CC4-5D6E-409C-BE32-E72D297353CC}">
              <c16:uniqueId val="{00000002-237D-46D4-8318-C7D2C47BE5E8}"/>
            </c:ext>
          </c:extLst>
        </c:ser>
        <c:dLbls>
          <c:showLegendKey val="0"/>
          <c:showVal val="1"/>
          <c:showCatName val="0"/>
          <c:showSerName val="0"/>
          <c:showPercent val="0"/>
          <c:showBubbleSize val="0"/>
        </c:dLbls>
        <c:gapWidth val="150"/>
        <c:overlap val="-25"/>
        <c:axId val="157875568"/>
        <c:axId val="157876128"/>
      </c:barChart>
      <c:catAx>
        <c:axId val="157875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157876128"/>
        <c:crosses val="autoZero"/>
        <c:auto val="1"/>
        <c:lblAlgn val="ctr"/>
        <c:lblOffset val="100"/>
        <c:noMultiLvlLbl val="0"/>
      </c:catAx>
      <c:valAx>
        <c:axId val="157876128"/>
        <c:scaling>
          <c:orientation val="minMax"/>
        </c:scaling>
        <c:delete val="1"/>
        <c:axPos val="l"/>
        <c:numFmt formatCode="0%" sourceLinked="1"/>
        <c:majorTickMark val="none"/>
        <c:minorTickMark val="none"/>
        <c:tickLblPos val="nextTo"/>
        <c:crossAx val="157875568"/>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sz="1440" dirty="0"/>
              <a:t>Transparency and Fairness of </a:t>
            </a:r>
            <a:r>
              <a:rPr lang="en-US" sz="1440" b="0" i="0" u="none" strike="noStrike" baseline="0" dirty="0">
                <a:effectLst/>
              </a:rPr>
              <a:t>Bonuses</a:t>
            </a:r>
            <a:r>
              <a:rPr lang="en-US" sz="1440" baseline="0" dirty="0"/>
              <a:t> </a:t>
            </a:r>
            <a:endParaRPr lang="en-US" sz="1440" dirty="0"/>
          </a:p>
        </c:rich>
      </c:tx>
      <c:layout>
        <c:manualLayout>
          <c:xMode val="edge"/>
          <c:yMode val="edge"/>
          <c:x val="6.0713745502022097E-2"/>
          <c:y val="0"/>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title>
    <c:autoTitleDeleted val="0"/>
    <c:plotArea>
      <c:layout>
        <c:manualLayout>
          <c:layoutTarget val="inner"/>
          <c:xMode val="edge"/>
          <c:yMode val="edge"/>
          <c:x val="3.7914371238416712E-2"/>
          <c:y val="0.18658484450807283"/>
          <c:w val="0.90732042586164807"/>
          <c:h val="0.68245993398552451"/>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0.23</c:v>
                </c:pt>
              </c:numCache>
            </c:numRef>
          </c:val>
          <c:extLst>
            <c:ext xmlns:c16="http://schemas.microsoft.com/office/drawing/2014/chart" uri="{C3380CC4-5D6E-409C-BE32-E72D297353CC}">
              <c16:uniqueId val="{00000000-D426-4621-8896-2A37B14289AB}"/>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0.27</c:v>
                </c:pt>
              </c:numCache>
            </c:numRef>
          </c:val>
          <c:extLst>
            <c:ext xmlns:c16="http://schemas.microsoft.com/office/drawing/2014/chart" uri="{C3380CC4-5D6E-409C-BE32-E72D297353CC}">
              <c16:uniqueId val="{00000001-D426-4621-8896-2A37B14289AB}"/>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0.55000000000000004</c:v>
                </c:pt>
              </c:numCache>
            </c:numRef>
          </c:val>
          <c:extLst>
            <c:ext xmlns:c16="http://schemas.microsoft.com/office/drawing/2014/chart" uri="{C3380CC4-5D6E-409C-BE32-E72D297353CC}">
              <c16:uniqueId val="{00000002-D426-4621-8896-2A37B14289AB}"/>
            </c:ext>
          </c:extLst>
        </c:ser>
        <c:dLbls>
          <c:showLegendKey val="0"/>
          <c:showVal val="1"/>
          <c:showCatName val="0"/>
          <c:showSerName val="0"/>
          <c:showPercent val="0"/>
          <c:showBubbleSize val="0"/>
        </c:dLbls>
        <c:gapWidth val="150"/>
        <c:overlap val="-25"/>
        <c:axId val="340877680"/>
        <c:axId val="340878240"/>
      </c:barChart>
      <c:catAx>
        <c:axId val="34087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340878240"/>
        <c:crosses val="autoZero"/>
        <c:auto val="1"/>
        <c:lblAlgn val="ctr"/>
        <c:lblOffset val="100"/>
        <c:noMultiLvlLbl val="0"/>
      </c:catAx>
      <c:valAx>
        <c:axId val="340878240"/>
        <c:scaling>
          <c:orientation val="minMax"/>
        </c:scaling>
        <c:delete val="1"/>
        <c:axPos val="l"/>
        <c:numFmt formatCode="0%" sourceLinked="1"/>
        <c:majorTickMark val="none"/>
        <c:minorTickMark val="none"/>
        <c:tickLblPos val="nextTo"/>
        <c:crossAx val="340877680"/>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TheSans" panose="020B0503040302020203" pitchFamily="34" charset="-78"/>
          <a:cs typeface="TheSans" panose="020B0503040302020203" pitchFamily="34" charset="-78"/>
        </a:defRPr>
      </a:pPr>
      <a:endParaRPr lang="en-US"/>
    </a:p>
  </c:txPr>
  <c:externalData r:id="rId3">
    <c:autoUpdate val="0"/>
  </c:externalData>
  <c:userShapes r:id="rId4"/>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r>
              <a:rPr lang="en-US" sz="1440" dirty="0"/>
              <a:t>Job Nature </a:t>
            </a:r>
          </a:p>
        </c:rich>
      </c:tx>
      <c:layout>
        <c:manualLayout>
          <c:xMode val="edge"/>
          <c:yMode val="edge"/>
          <c:x val="0.21084306912520284"/>
          <c:y val="1.246140455002716E-2"/>
        </c:manualLayout>
      </c:layout>
      <c:overlay val="0"/>
      <c:spPr>
        <a:noFill/>
        <a:ln>
          <a:noFill/>
        </a:ln>
        <a:effectLst/>
      </c:spPr>
    </c:title>
    <c:autoTitleDeleted val="0"/>
    <c:plotArea>
      <c:layout>
        <c:manualLayout>
          <c:layoutTarget val="inner"/>
          <c:xMode val="edge"/>
          <c:yMode val="edge"/>
          <c:x val="4.1666666666666664E-2"/>
          <c:y val="0.2134156525888809"/>
          <c:w val="0.92361111111111116"/>
          <c:h val="0.69994730772289826"/>
        </c:manualLayout>
      </c:layout>
      <c:barChart>
        <c:barDir val="col"/>
        <c:grouping val="clustered"/>
        <c:varyColors val="0"/>
        <c:ser>
          <c:idx val="0"/>
          <c:order val="0"/>
          <c:tx>
            <c:strRef>
              <c:f>Sheet1!$B$1</c:f>
              <c:strCache>
                <c:ptCount val="1"/>
                <c:pt idx="0">
                  <c:v>2020</c:v>
                </c:pt>
              </c:strCache>
            </c:strRef>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0.67</c:v>
                </c:pt>
              </c:numCache>
            </c:numRef>
          </c:val>
          <c:extLst>
            <c:ext xmlns:c16="http://schemas.microsoft.com/office/drawing/2014/chart" uri="{C3380CC4-5D6E-409C-BE32-E72D297353CC}">
              <c16:uniqueId val="{00000000-14F7-4EB6-8236-094F9BC74CF3}"/>
            </c:ext>
          </c:extLst>
        </c:ser>
        <c:ser>
          <c:idx val="1"/>
          <c:order val="1"/>
          <c:tx>
            <c:strRef>
              <c:f>Sheet1!$C$1</c:f>
              <c:strCache>
                <c:ptCount val="1"/>
                <c:pt idx="0">
                  <c:v>2019</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lgn="ct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0.68</c:v>
                </c:pt>
              </c:numCache>
            </c:numRef>
          </c:val>
          <c:extLst>
            <c:ext xmlns:c16="http://schemas.microsoft.com/office/drawing/2014/chart" uri="{C3380CC4-5D6E-409C-BE32-E72D297353CC}">
              <c16:uniqueId val="{00000001-14F7-4EB6-8236-094F9BC74CF3}"/>
            </c:ext>
          </c:extLst>
        </c:ser>
        <c:ser>
          <c:idx val="2"/>
          <c:order val="2"/>
          <c:tx>
            <c:strRef>
              <c:f>Sheet1!$D$1</c:f>
              <c:strCache>
                <c:ptCount val="1"/>
                <c:pt idx="0">
                  <c:v>2018</c:v>
                </c:pt>
              </c:strCache>
            </c:strRef>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heSans" panose="020B0503040302020203" pitchFamily="34" charset="-78"/>
                    <a:ea typeface="+mn-ea"/>
                    <a:cs typeface="TheSans" panose="020B0503040302020203" pitchFamily="34"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0.7</c:v>
                </c:pt>
              </c:numCache>
            </c:numRef>
          </c:val>
          <c:extLst>
            <c:ext xmlns:c16="http://schemas.microsoft.com/office/drawing/2014/chart" uri="{C3380CC4-5D6E-409C-BE32-E72D297353CC}">
              <c16:uniqueId val="{00000002-14F7-4EB6-8236-094F9BC74CF3}"/>
            </c:ext>
          </c:extLst>
        </c:ser>
        <c:dLbls>
          <c:showLegendKey val="0"/>
          <c:showVal val="1"/>
          <c:showCatName val="0"/>
          <c:showSerName val="0"/>
          <c:showPercent val="0"/>
          <c:showBubbleSize val="0"/>
        </c:dLbls>
        <c:gapWidth val="150"/>
        <c:overlap val="-25"/>
        <c:axId val="157871648"/>
        <c:axId val="157872208"/>
      </c:barChart>
      <c:catAx>
        <c:axId val="15787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heSans" panose="020B0503040302020203" pitchFamily="34" charset="-78"/>
                <a:ea typeface="+mn-ea"/>
                <a:cs typeface="TheSans" panose="020B0503040302020203" pitchFamily="34" charset="-78"/>
              </a:defRPr>
            </a:pPr>
            <a:endParaRPr lang="en-US"/>
          </a:p>
        </c:txPr>
        <c:crossAx val="157872208"/>
        <c:crosses val="autoZero"/>
        <c:auto val="1"/>
        <c:lblAlgn val="ctr"/>
        <c:lblOffset val="100"/>
        <c:noMultiLvlLbl val="0"/>
      </c:catAx>
      <c:valAx>
        <c:axId val="157872208"/>
        <c:scaling>
          <c:orientation val="minMax"/>
        </c:scaling>
        <c:delete val="1"/>
        <c:axPos val="l"/>
        <c:numFmt formatCode="0%" sourceLinked="1"/>
        <c:majorTickMark val="none"/>
        <c:minorTickMark val="none"/>
        <c:tickLblPos val="nextTo"/>
        <c:crossAx val="15787164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heSans" panose="020B0503040302020203" pitchFamily="34" charset="-78"/>
          <a:cs typeface="TheSans" panose="020B0503040302020203" pitchFamily="34" charset="-78"/>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withinLinear" id="18">
  <a:schemeClr val="accent5"/>
</cs:colorStyle>
</file>

<file path=ppt/charts/colors5.xml><?xml version="1.0" encoding="utf-8"?>
<cs:colorStyle xmlns:cs="http://schemas.microsoft.com/office/drawing/2012/chartStyle" xmlns:a="http://schemas.openxmlformats.org/drawingml/2006/main" meth="withinLinear" id="18">
  <a:schemeClr val="accent5"/>
</cs:colorStyle>
</file>

<file path=ppt/charts/colors6.xml><?xml version="1.0" encoding="utf-8"?>
<cs:colorStyle xmlns:cs="http://schemas.microsoft.com/office/drawing/2012/chartStyle" xmlns:a="http://schemas.openxmlformats.org/drawingml/2006/main" meth="withinLinear" id="18">
  <a:schemeClr val="accent5"/>
</cs:colorStyle>
</file>

<file path=ppt/charts/colors7.xml><?xml version="1.0" encoding="utf-8"?>
<cs:colorStyle xmlns:cs="http://schemas.microsoft.com/office/drawing/2012/chartStyle" xmlns:a="http://schemas.openxmlformats.org/drawingml/2006/main" meth="withinLinear" id="18">
  <a:schemeClr val="accent5"/>
</cs:colorStyle>
</file>

<file path=ppt/charts/colors8.xml><?xml version="1.0" encoding="utf-8"?>
<cs:colorStyle xmlns:cs="http://schemas.microsoft.com/office/drawing/2012/chartStyle" xmlns:a="http://schemas.openxmlformats.org/drawingml/2006/main" meth="withinLinear" id="18">
  <a:schemeClr val="accent5"/>
</cs:colorStyle>
</file>

<file path=ppt/charts/colors9.xml><?xml version="1.0" encoding="utf-8"?>
<cs:colorStyle xmlns:cs="http://schemas.microsoft.com/office/drawing/2012/chartStyle" xmlns:a="http://schemas.openxmlformats.org/drawingml/2006/main" meth="withinLinear" id="18">
  <a:schemeClr val="accent5"/>
</cs:colorStyle>
</file>

<file path=ppt/charts/colors10.xml><?xml version="1.0" encoding="utf-8"?>
<cs:colorStyle xmlns:cs="http://schemas.microsoft.com/office/drawing/2012/chartStyle" xmlns:a="http://schemas.openxmlformats.org/drawingml/2006/main" meth="withinLinear" id="18">
  <a:schemeClr val="accent5"/>
</cs:colorStyle>
</file>

<file path=ppt/charts/colors11.xml><?xml version="1.0" encoding="utf-8"?>
<cs:colorStyle xmlns:cs="http://schemas.microsoft.com/office/drawing/2012/chartStyle" xmlns:a="http://schemas.openxmlformats.org/drawingml/2006/main" meth="withinLinear" id="18">
  <a:schemeClr val="accent5"/>
</cs:colorStyle>
</file>

<file path=ppt/charts/colors12.xml><?xml version="1.0" encoding="utf-8"?>
<cs:colorStyle xmlns:cs="http://schemas.microsoft.com/office/drawing/2012/chartStyle" xmlns:a="http://schemas.openxmlformats.org/drawingml/2006/main" meth="withinLinear" id="18">
  <a:schemeClr val="accent5"/>
</cs:colorStyle>
</file>

<file path=ppt/charts/colors13.xml><?xml version="1.0" encoding="utf-8"?>
<cs:colorStyle xmlns:cs="http://schemas.microsoft.com/office/drawing/2012/chartStyle" xmlns:a="http://schemas.openxmlformats.org/drawingml/2006/main" meth="withinLinear" id="18">
  <a:schemeClr val="accent5"/>
</cs:colorStyle>
</file>

<file path=ppt/charts/colors14.xml><?xml version="1.0" encoding="utf-8"?>
<cs:colorStyle xmlns:cs="http://schemas.microsoft.com/office/drawing/2012/chartStyle" xmlns:a="http://schemas.openxmlformats.org/drawingml/2006/main" meth="withinLinear" id="18">
  <a:schemeClr val="accent5"/>
</cs:colorStyle>
</file>

<file path=ppt/charts/colors15.xml><?xml version="1.0" encoding="utf-8"?>
<cs:colorStyle xmlns:cs="http://schemas.microsoft.com/office/drawing/2012/chartStyle" xmlns:a="http://schemas.openxmlformats.org/drawingml/2006/main" meth="withinLinear" id="18">
  <a:schemeClr val="accent5"/>
</cs:colorStyle>
</file>

<file path=ppt/charts/colors16.xml><?xml version="1.0" encoding="utf-8"?>
<cs:colorStyle xmlns:cs="http://schemas.microsoft.com/office/drawing/2012/chartStyle" xmlns:a="http://schemas.openxmlformats.org/drawingml/2006/main" meth="withinLinear" id="18">
  <a:schemeClr val="accent5"/>
</cs:colorStyle>
</file>

<file path=ppt/charts/colors17.xml><?xml version="1.0" encoding="utf-8"?>
<cs:colorStyle xmlns:cs="http://schemas.microsoft.com/office/drawing/2012/chartStyle" xmlns:a="http://schemas.openxmlformats.org/drawingml/2006/main" meth="withinLinear" id="18">
  <a:schemeClr val="accent5"/>
</cs:colorStyle>
</file>

<file path=ppt/charts/colors18.xml><?xml version="1.0" encoding="utf-8"?>
<cs:colorStyle xmlns:cs="http://schemas.microsoft.com/office/drawing/2012/chartStyle" xmlns:a="http://schemas.openxmlformats.org/drawingml/2006/main" meth="withinLinear" id="18">
  <a:schemeClr val="accent5"/>
</cs:colorStyle>
</file>

<file path=ppt/charts/colors19.xml><?xml version="1.0" encoding="utf-8"?>
<cs:colorStyle xmlns:cs="http://schemas.microsoft.com/office/drawing/2012/chartStyle" xmlns:a="http://schemas.openxmlformats.org/drawingml/2006/main" meth="withinLinear" id="18">
  <a:schemeClr val="accent5"/>
</cs:colorStyle>
</file>

<file path=ppt/charts/colors20.xml><?xml version="1.0" encoding="utf-8"?>
<cs:colorStyle xmlns:cs="http://schemas.microsoft.com/office/drawing/2012/chartStyle" xmlns:a="http://schemas.openxmlformats.org/drawingml/2006/main" meth="withinLinear" id="18">
  <a:schemeClr val="accent5"/>
</cs:colorStyle>
</file>

<file path=ppt/charts/colors21.xml><?xml version="1.0" encoding="utf-8"?>
<cs:colorStyle xmlns:cs="http://schemas.microsoft.com/office/drawing/2012/chartStyle" xmlns:a="http://schemas.openxmlformats.org/drawingml/2006/main" meth="withinLinear" id="18">
  <a:schemeClr val="accent5"/>
</cs:colorStyle>
</file>

<file path=ppt/charts/colors22.xml><?xml version="1.0" encoding="utf-8"?>
<cs:colorStyle xmlns:cs="http://schemas.microsoft.com/office/drawing/2012/chartStyle" xmlns:a="http://schemas.openxmlformats.org/drawingml/2006/main" meth="withinLinear" id="18">
  <a:schemeClr val="accent5"/>
</cs:colorStyle>
</file>

<file path=ppt/charts/colors23.xml><?xml version="1.0" encoding="utf-8"?>
<cs:colorStyle xmlns:cs="http://schemas.microsoft.com/office/drawing/2012/chartStyle" xmlns:a="http://schemas.openxmlformats.org/drawingml/2006/main" meth="withinLinear" id="18">
  <a:schemeClr val="accent5"/>
</cs:colorStyle>
</file>

<file path=ppt/charts/colors24.xml><?xml version="1.0" encoding="utf-8"?>
<cs:colorStyle xmlns:cs="http://schemas.microsoft.com/office/drawing/2012/chartStyle" xmlns:a="http://schemas.openxmlformats.org/drawingml/2006/main" meth="withinLinear" id="18">
  <a:schemeClr val="accent5"/>
</cs:colorStyle>
</file>

<file path=ppt/charts/colors25.xml><?xml version="1.0" encoding="utf-8"?>
<cs:colorStyle xmlns:cs="http://schemas.microsoft.com/office/drawing/2012/chartStyle" xmlns:a="http://schemas.openxmlformats.org/drawingml/2006/main" meth="withinLinear" id="18">
  <a:schemeClr val="accent5"/>
</cs:colorStyle>
</file>

<file path=ppt/charts/colors26.xml><?xml version="1.0" encoding="utf-8"?>
<cs:colorStyle xmlns:cs="http://schemas.microsoft.com/office/drawing/2012/chartStyle" xmlns:a="http://schemas.openxmlformats.org/drawingml/2006/main" meth="withinLinear" id="18">
  <a:schemeClr val="accent5"/>
</cs:colorStyle>
</file>

<file path=ppt/charts/colors27.xml><?xml version="1.0" encoding="utf-8"?>
<cs:colorStyle xmlns:cs="http://schemas.microsoft.com/office/drawing/2012/chartStyle" xmlns:a="http://schemas.openxmlformats.org/drawingml/2006/main" meth="withinLinear" id="18">
  <a:schemeClr val="accent5"/>
</cs:colorStyle>
</file>

<file path=ppt/charts/colors28.xml><?xml version="1.0" encoding="utf-8"?>
<cs:colorStyle xmlns:cs="http://schemas.microsoft.com/office/drawing/2012/chartStyle" xmlns:a="http://schemas.openxmlformats.org/drawingml/2006/main" meth="withinLinear" id="18">
  <a:schemeClr val="accent5"/>
</cs:colorStyle>
</file>

<file path=ppt/charts/colors29.xml><?xml version="1.0" encoding="utf-8"?>
<cs:colorStyle xmlns:cs="http://schemas.microsoft.com/office/drawing/2012/chartStyle" xmlns:a="http://schemas.openxmlformats.org/drawingml/2006/main" meth="withinLinear" id="18">
  <a:schemeClr val="accent5"/>
</cs:colorStyle>
</file>

<file path=ppt/charts/colors30.xml><?xml version="1.0" encoding="utf-8"?>
<cs:colorStyle xmlns:cs="http://schemas.microsoft.com/office/drawing/2012/chartStyle" xmlns:a="http://schemas.openxmlformats.org/drawingml/2006/main" meth="withinLinear" id="18">
  <a:schemeClr val="accent5"/>
</cs:colorStyle>
</file>

<file path=ppt/charts/colors31.xml><?xml version="1.0" encoding="utf-8"?>
<cs:colorStyle xmlns:cs="http://schemas.microsoft.com/office/drawing/2012/chartStyle" xmlns:a="http://schemas.openxmlformats.org/drawingml/2006/main" meth="withinLinear" id="18">
  <a:schemeClr val="accent5"/>
</cs:colorStyle>
</file>

<file path=ppt/charts/colors32.xml><?xml version="1.0" encoding="utf-8"?>
<cs:colorStyle xmlns:cs="http://schemas.microsoft.com/office/drawing/2012/chartStyle" xmlns:a="http://schemas.openxmlformats.org/drawingml/2006/main" meth="withinLinear" id="18">
  <a:schemeClr val="accent5"/>
</cs:colorStyle>
</file>

<file path=ppt/charts/colors33.xml><?xml version="1.0" encoding="utf-8"?>
<cs:colorStyle xmlns:cs="http://schemas.microsoft.com/office/drawing/2012/chartStyle" xmlns:a="http://schemas.openxmlformats.org/drawingml/2006/main" meth="withinLinear" id="18">
  <a:schemeClr val="accent5"/>
</cs:colorStyle>
</file>

<file path=ppt/charts/colors34.xml><?xml version="1.0" encoding="utf-8"?>
<cs:colorStyle xmlns:cs="http://schemas.microsoft.com/office/drawing/2012/chartStyle" xmlns:a="http://schemas.openxmlformats.org/drawingml/2006/main" meth="withinLinear" id="18">
  <a:schemeClr val="accent5"/>
</cs:colorStyle>
</file>

<file path=ppt/charts/colors35.xml><?xml version="1.0" encoding="utf-8"?>
<cs:colorStyle xmlns:cs="http://schemas.microsoft.com/office/drawing/2012/chartStyle" xmlns:a="http://schemas.openxmlformats.org/drawingml/2006/main" meth="withinLinear" id="18">
  <a:schemeClr val="accent5"/>
</cs:colorStyle>
</file>

<file path=ppt/charts/colors36.xml><?xml version="1.0" encoding="utf-8"?>
<cs:colorStyle xmlns:cs="http://schemas.microsoft.com/office/drawing/2012/chartStyle" xmlns:a="http://schemas.openxmlformats.org/drawingml/2006/main" meth="withinLinear" id="18">
  <a:schemeClr val="accent5"/>
</cs:colorStyle>
</file>

<file path=ppt/charts/colors37.xml><?xml version="1.0" encoding="utf-8"?>
<cs:colorStyle xmlns:cs="http://schemas.microsoft.com/office/drawing/2012/chartStyle" xmlns:a="http://schemas.openxmlformats.org/drawingml/2006/main" meth="withinLinear" id="18">
  <a:schemeClr val="accent5"/>
</cs:colorStyle>
</file>

<file path=ppt/charts/colors38.xml><?xml version="1.0" encoding="utf-8"?>
<cs:colorStyle xmlns:cs="http://schemas.microsoft.com/office/drawing/2012/chartStyle" xmlns:a="http://schemas.openxmlformats.org/drawingml/2006/main" meth="withinLinear" id="18">
  <a:schemeClr val="accent5"/>
</cs:colorStyle>
</file>

<file path=ppt/charts/colors39.xml><?xml version="1.0" encoding="utf-8"?>
<cs:colorStyle xmlns:cs="http://schemas.microsoft.com/office/drawing/2012/chartStyle" xmlns:a="http://schemas.openxmlformats.org/drawingml/2006/main" meth="withinLinear" id="18">
  <a:schemeClr val="accent5"/>
</cs:colorStyle>
</file>

<file path=ppt/charts/colors40.xml><?xml version="1.0" encoding="utf-8"?>
<cs:colorStyle xmlns:cs="http://schemas.microsoft.com/office/drawing/2012/chartStyle" xmlns:a="http://schemas.openxmlformats.org/drawingml/2006/main" meth="withinLinear" id="18">
  <a:schemeClr val="accent5"/>
</cs:colorStyle>
</file>

<file path=ppt/charts/colors41.xml><?xml version="1.0" encoding="utf-8"?>
<cs:colorStyle xmlns:cs="http://schemas.microsoft.com/office/drawing/2012/chartStyle" xmlns:a="http://schemas.openxmlformats.org/drawingml/2006/main" meth="withinLinear" id="18">
  <a:schemeClr val="accent5"/>
</cs:colorStyle>
</file>

<file path=ppt/charts/colors42.xml><?xml version="1.0" encoding="utf-8"?>
<cs:colorStyle xmlns:cs="http://schemas.microsoft.com/office/drawing/2012/chartStyle" xmlns:a="http://schemas.openxmlformats.org/drawingml/2006/main" meth="withinLinear" id="18">
  <a:schemeClr val="accent5"/>
</cs:colorStyle>
</file>

<file path=ppt/charts/colors43.xml><?xml version="1.0" encoding="utf-8"?>
<cs:colorStyle xmlns:cs="http://schemas.microsoft.com/office/drawing/2012/chartStyle" xmlns:a="http://schemas.openxmlformats.org/drawingml/2006/main" meth="withinLinear" id="18">
  <a:schemeClr val="accent5"/>
</cs:colorStyle>
</file>

<file path=ppt/charts/colors44.xml><?xml version="1.0" encoding="utf-8"?>
<cs:colorStyle xmlns:cs="http://schemas.microsoft.com/office/drawing/2012/chartStyle" xmlns:a="http://schemas.openxmlformats.org/drawingml/2006/main" meth="withinLinear" id="18">
  <a:schemeClr val="accent5"/>
</cs:colorStyle>
</file>

<file path=ppt/charts/colors45.xml><?xml version="1.0" encoding="utf-8"?>
<cs:colorStyle xmlns:cs="http://schemas.microsoft.com/office/drawing/2012/chartStyle" xmlns:a="http://schemas.openxmlformats.org/drawingml/2006/main" meth="withinLinear" id="18">
  <a:schemeClr val="accent5"/>
</cs:colorStyle>
</file>

<file path=ppt/charts/colors46.xml><?xml version="1.0" encoding="utf-8"?>
<cs:colorStyle xmlns:cs="http://schemas.microsoft.com/office/drawing/2012/chartStyle" xmlns:a="http://schemas.openxmlformats.org/drawingml/2006/main" meth="withinLinear" id="18">
  <a:schemeClr val="accent5"/>
</cs:colorStyle>
</file>

<file path=ppt/charts/colors47.xml><?xml version="1.0" encoding="utf-8"?>
<cs:colorStyle xmlns:cs="http://schemas.microsoft.com/office/drawing/2012/chartStyle" xmlns:a="http://schemas.openxmlformats.org/drawingml/2006/main" meth="withinLinear" id="18">
  <a:schemeClr val="accent5"/>
</cs:colorStyle>
</file>

<file path=ppt/charts/colors48.xml><?xml version="1.0" encoding="utf-8"?>
<cs:colorStyle xmlns:cs="http://schemas.microsoft.com/office/drawing/2012/chartStyle" xmlns:a="http://schemas.openxmlformats.org/drawingml/2006/main" meth="withinLinear" id="18">
  <a:schemeClr val="accent5"/>
</cs:colorStyle>
</file>

<file path=ppt/charts/colors49.xml><?xml version="1.0" encoding="utf-8"?>
<cs:colorStyle xmlns:cs="http://schemas.microsoft.com/office/drawing/2012/chartStyle" xmlns:a="http://schemas.openxmlformats.org/drawingml/2006/main" meth="withinLinear" id="18">
  <a:schemeClr val="accent5"/>
</cs:colorStyle>
</file>

<file path=ppt/charts/colors50.xml><?xml version="1.0" encoding="utf-8"?>
<cs:colorStyle xmlns:cs="http://schemas.microsoft.com/office/drawing/2012/chartStyle" xmlns:a="http://schemas.openxmlformats.org/drawingml/2006/main" meth="withinLinear" id="18">
  <a:schemeClr val="accent5"/>
</cs:colorStyle>
</file>

<file path=ppt/charts/colors51.xml><?xml version="1.0" encoding="utf-8"?>
<cs:colorStyle xmlns:cs="http://schemas.microsoft.com/office/drawing/2012/chartStyle" xmlns:a="http://schemas.openxmlformats.org/drawingml/2006/main" meth="withinLinear" id="18">
  <a:schemeClr val="accent5"/>
</cs:colorStyle>
</file>

<file path=ppt/charts/colors52.xml><?xml version="1.0" encoding="utf-8"?>
<cs:colorStyle xmlns:cs="http://schemas.microsoft.com/office/drawing/2012/chartStyle" xmlns:a="http://schemas.openxmlformats.org/drawingml/2006/main" meth="withinLinear" id="18">
  <a:schemeClr val="accent5"/>
</cs:colorStyle>
</file>

<file path=ppt/charts/colors53.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6A937F-A274-4165-AD10-9A75DB148786}" type="doc">
      <dgm:prSet loTypeId="urn:microsoft.com/office/officeart/2005/8/layout/vList2" loCatId="list" qsTypeId="urn:microsoft.com/office/officeart/2005/8/quickstyle/3d1" qsCatId="3D" csTypeId="urn:microsoft.com/office/officeart/2005/8/colors/accent0_1" csCatId="mainScheme" phldr="1"/>
      <dgm:spPr/>
      <dgm:t>
        <a:bodyPr/>
        <a:lstStyle/>
        <a:p>
          <a:endParaRPr lang="en-US"/>
        </a:p>
      </dgm:t>
    </dgm:pt>
    <dgm:pt modelId="{2F1F9745-C027-40CD-8489-3937C11EBED2}">
      <dgm:prSet phldrT="[Text]" custT="1"/>
      <dgm:spPr/>
      <dgm:t>
        <a:bodyPr/>
        <a:lstStyle/>
        <a:p>
          <a:pPr algn="l">
            <a:defRPr sz="2400">
              <a:latin typeface="Sakkal Majalla" panose="02000000000000000000" pitchFamily="2" charset="-78"/>
              <a:ea typeface="GE SS Text Light" panose="020A0503020102020204" pitchFamily="18" charset="-78"/>
              <a:cs typeface="Sakkal Majalla" panose="02000000000000000000" pitchFamily="2" charset="-78"/>
            </a:defRPr>
          </a:pPr>
          <a:r>
            <a:rPr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Enhancing confidence in the judicial system and raising the level of competitiveness</a:t>
          </a:r>
          <a:endParaRPr lang="en-US"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endParaRPr>
        </a:p>
      </dgm:t>
    </dgm:pt>
    <dgm:pt modelId="{6E812F52-E098-4E19-B84A-E23E300F8EC9}" type="parTrans" cxnId="{190FF0F5-6CDF-4EA2-86E4-579D8CF9454A}">
      <dgm:prSet/>
      <dgm:spPr/>
      <dgm:t>
        <a:bodyPr/>
        <a:lstStyle/>
        <a:p>
          <a:endParaRPr lang="en-US" sz="1600" b="0">
            <a:latin typeface="Sakkal Majalla" panose="02000000000000000000" pitchFamily="2" charset="-78"/>
            <a:ea typeface="GE SS Text Light" panose="020A0503020102020204" pitchFamily="18" charset="-78"/>
            <a:cs typeface="Sakkal Majalla" panose="02000000000000000000" pitchFamily="2" charset="-78"/>
          </a:endParaRPr>
        </a:p>
      </dgm:t>
    </dgm:pt>
    <dgm:pt modelId="{0AF6E368-A6FE-462C-90B4-C008FD20DAF6}" type="sibTrans" cxnId="{190FF0F5-6CDF-4EA2-86E4-579D8CF9454A}">
      <dgm:prSet/>
      <dgm:spPr/>
      <dgm:t>
        <a:bodyPr/>
        <a:lstStyle/>
        <a:p>
          <a:endParaRPr lang="en-US" sz="1600" b="0">
            <a:latin typeface="Sakkal Majalla" panose="02000000000000000000" pitchFamily="2" charset="-78"/>
            <a:ea typeface="GE SS Text Light" panose="020A0503020102020204" pitchFamily="18" charset="-78"/>
            <a:cs typeface="Sakkal Majalla" panose="02000000000000000000" pitchFamily="2" charset="-78"/>
          </a:endParaRPr>
        </a:p>
      </dgm:t>
    </dgm:pt>
    <dgm:pt modelId="{C1147C3E-72BB-4C15-B7D2-27A5E18FB973}">
      <dgm:prSet phldrT="[Text]" custT="1"/>
      <dgm:spPr/>
      <dgm:t>
        <a:bodyPr/>
        <a:lstStyle/>
        <a:p>
          <a:pPr algn="l" rtl="1">
            <a:defRPr sz="2400">
              <a:latin typeface="Sakkal Majalla" panose="02000000000000000000" pitchFamily="2" charset="-78"/>
              <a:cs typeface="Sakkal Majalla" panose="02000000000000000000" pitchFamily="2" charset="-78"/>
            </a:defRPr>
          </a:pPr>
          <a:r>
            <a:rPr lang="en-US"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Enhancing </a:t>
          </a:r>
          <a:r>
            <a:rPr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 the role o</a:t>
          </a:r>
          <a:r>
            <a:rPr lang="en-US"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f amicable resolution </a:t>
          </a:r>
          <a:r>
            <a:rPr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and judicial mediation in achieving stability and community happiness</a:t>
          </a:r>
          <a:endParaRPr lang="ar-SA"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endParaRPr>
        </a:p>
      </dgm:t>
    </dgm:pt>
    <dgm:pt modelId="{7D60F354-41E9-470D-9DE0-C5F17835FCFD}" type="parTrans" cxnId="{E7FAB1B7-CE77-4585-9BF0-E75D2EEE2DCE}">
      <dgm:prSet/>
      <dgm:spPr/>
      <dgm:t>
        <a:bodyPr/>
        <a:lstStyle/>
        <a:p>
          <a:endParaRPr lang="en-US" sz="1600" b="0">
            <a:latin typeface="Sakkal Majalla" panose="02000000000000000000" pitchFamily="2" charset="-78"/>
            <a:ea typeface="GE SS Text Light" panose="020A0503020102020204" pitchFamily="18" charset="-78"/>
            <a:cs typeface="Sakkal Majalla" panose="02000000000000000000" pitchFamily="2" charset="-78"/>
          </a:endParaRPr>
        </a:p>
      </dgm:t>
    </dgm:pt>
    <dgm:pt modelId="{66763002-A102-492F-AEAC-7873C11EB148}" type="sibTrans" cxnId="{E7FAB1B7-CE77-4585-9BF0-E75D2EEE2DCE}">
      <dgm:prSet/>
      <dgm:spPr/>
      <dgm:t>
        <a:bodyPr/>
        <a:lstStyle/>
        <a:p>
          <a:endParaRPr lang="en-US" sz="1600" b="0">
            <a:latin typeface="Sakkal Majalla" panose="02000000000000000000" pitchFamily="2" charset="-78"/>
            <a:ea typeface="GE SS Text Light" panose="020A0503020102020204" pitchFamily="18" charset="-78"/>
            <a:cs typeface="Sakkal Majalla" panose="02000000000000000000" pitchFamily="2" charset="-78"/>
          </a:endParaRPr>
        </a:p>
      </dgm:t>
    </dgm:pt>
    <dgm:pt modelId="{DD8B1EE1-8075-455D-8AE2-6D58520298E8}">
      <dgm:prSet phldrT="[Text]" custT="1"/>
      <dgm:spPr/>
      <dgm:t>
        <a:bodyPr/>
        <a:lstStyle/>
        <a:p>
          <a:pPr marL="0" lvl="0" indent="0" algn="l" defTabSz="1066800" rtl="1">
            <a:lnSpc>
              <a:spcPct val="90000"/>
            </a:lnSpc>
            <a:spcBef>
              <a:spcPct val="0"/>
            </a:spcBef>
            <a:spcAft>
              <a:spcPct val="35000"/>
            </a:spcAft>
            <a:buNone/>
            <a:defRPr sz="2400">
              <a:latin typeface="Sakkal Majalla" panose="02000000000000000000" pitchFamily="2" charset="-78"/>
              <a:ea typeface="GE SS Text Light" panose="020A0503020102020204" pitchFamily="18" charset="-78"/>
              <a:cs typeface="Sakkal Majalla" panose="02000000000000000000" pitchFamily="2" charset="-78"/>
            </a:defRPr>
          </a:pPr>
          <a:r>
            <a:rPr lang="en-US"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Enhancing the services of </a:t>
          </a:r>
          <a:r>
            <a:rPr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institutional </a:t>
          </a:r>
          <a:r>
            <a:rPr lang="en-US"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development</a:t>
          </a:r>
          <a:r>
            <a:rPr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 and innovation </a:t>
          </a:r>
        </a:p>
      </dgm:t>
    </dgm:pt>
    <dgm:pt modelId="{DBEA3A7F-6BFC-4DDC-8B86-4DC1523C788F}" type="parTrans" cxnId="{1EEAEE3E-87A4-4EAF-A757-D37FCADDCB24}">
      <dgm:prSet/>
      <dgm:spPr/>
      <dgm:t>
        <a:bodyPr/>
        <a:lstStyle/>
        <a:p>
          <a:endParaRPr lang="en-US" sz="1600" b="0">
            <a:latin typeface="Sakkal Majalla" panose="02000000000000000000" pitchFamily="2" charset="-78"/>
            <a:ea typeface="GE SS Text Light" panose="020A0503020102020204" pitchFamily="18" charset="-78"/>
            <a:cs typeface="Sakkal Majalla" panose="02000000000000000000" pitchFamily="2" charset="-78"/>
          </a:endParaRPr>
        </a:p>
      </dgm:t>
    </dgm:pt>
    <dgm:pt modelId="{A86D429E-993F-4886-A8C6-36945E18A87C}" type="sibTrans" cxnId="{1EEAEE3E-87A4-4EAF-A757-D37FCADDCB24}">
      <dgm:prSet/>
      <dgm:spPr/>
      <dgm:t>
        <a:bodyPr/>
        <a:lstStyle/>
        <a:p>
          <a:endParaRPr lang="en-US" sz="1600" b="0">
            <a:latin typeface="Sakkal Majalla" panose="02000000000000000000" pitchFamily="2" charset="-78"/>
            <a:ea typeface="GE SS Text Light" panose="020A0503020102020204" pitchFamily="18" charset="-78"/>
            <a:cs typeface="Sakkal Majalla" panose="02000000000000000000" pitchFamily="2" charset="-78"/>
          </a:endParaRPr>
        </a:p>
      </dgm:t>
    </dgm:pt>
    <dgm:pt modelId="{DCA571BB-6A22-4390-A97A-60B4E3C8FABE}">
      <dgm:prSet phldrT="[Text]" custT="1"/>
      <dgm:spPr/>
      <dgm:t>
        <a:bodyPr/>
        <a:lstStyle/>
        <a:p>
          <a:pPr marL="0" lvl="0" indent="0" algn="l" defTabSz="1066800" rtl="1">
            <a:lnSpc>
              <a:spcPct val="90000"/>
            </a:lnSpc>
            <a:spcBef>
              <a:spcPct val="0"/>
            </a:spcBef>
            <a:spcAft>
              <a:spcPct val="35000"/>
            </a:spcAft>
            <a:buNone/>
            <a:defRPr sz="2400">
              <a:latin typeface="Sakkal Majalla" panose="02000000000000000000" pitchFamily="2" charset="-78"/>
              <a:ea typeface="GE SS Text Light" panose="020A0503020102020204" pitchFamily="18" charset="-78"/>
              <a:cs typeface="Sakkal Majalla" panose="02000000000000000000" pitchFamily="2" charset="-78"/>
            </a:defRPr>
          </a:pPr>
          <a:r>
            <a:rPr lang="en-US"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Enhancing </a:t>
          </a:r>
          <a:r>
            <a:rPr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the relationship with</a:t>
          </a:r>
          <a:r>
            <a:rPr lang="en-US"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 the</a:t>
          </a:r>
          <a:r>
            <a:rPr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 partners and community </a:t>
          </a:r>
        </a:p>
      </dgm:t>
    </dgm:pt>
    <dgm:pt modelId="{1A6C414D-FEAD-427F-B32F-7D87F5944716}" type="parTrans" cxnId="{C9395A2C-C6F6-4C2D-8A82-F6B514D6F860}">
      <dgm:prSet/>
      <dgm:spPr/>
      <dgm:t>
        <a:bodyPr/>
        <a:lstStyle/>
        <a:p>
          <a:endParaRPr lang="en-US" sz="1600" b="0">
            <a:latin typeface="Sakkal Majalla" panose="02000000000000000000" pitchFamily="2" charset="-78"/>
            <a:ea typeface="GE SS Text Light" panose="020A0503020102020204" pitchFamily="18" charset="-78"/>
            <a:cs typeface="Sakkal Majalla" panose="02000000000000000000" pitchFamily="2" charset="-78"/>
          </a:endParaRPr>
        </a:p>
      </dgm:t>
    </dgm:pt>
    <dgm:pt modelId="{8856C01B-6BE0-4F1D-90B6-2EAD54272E37}" type="sibTrans" cxnId="{C9395A2C-C6F6-4C2D-8A82-F6B514D6F860}">
      <dgm:prSet/>
      <dgm:spPr/>
      <dgm:t>
        <a:bodyPr/>
        <a:lstStyle/>
        <a:p>
          <a:endParaRPr lang="en-US" sz="1600" b="0">
            <a:latin typeface="Sakkal Majalla" panose="02000000000000000000" pitchFamily="2" charset="-78"/>
            <a:ea typeface="GE SS Text Light" panose="020A0503020102020204" pitchFamily="18" charset="-78"/>
            <a:cs typeface="Sakkal Majalla" panose="02000000000000000000" pitchFamily="2" charset="-78"/>
          </a:endParaRPr>
        </a:p>
      </dgm:t>
    </dgm:pt>
    <dgm:pt modelId="{E3FE4895-F5BE-42C0-AA1F-97C7863B2863}">
      <dgm:prSet phldrT="[Text]" custT="1"/>
      <dgm:spPr>
        <a:gradFill rotWithShape="0">
          <a:gsLst>
            <a:gs pos="0">
              <a:prstClr val="white">
                <a:hueOff val="0"/>
                <a:satOff val="0"/>
                <a:lumOff val="0"/>
                <a:alphaOff val="0"/>
                <a:satMod val="103000"/>
                <a:lumMod val="102000"/>
                <a:tint val="94000"/>
              </a:prstClr>
            </a:gs>
            <a:gs pos="50000">
              <a:prstClr val="white">
                <a:hueOff val="0"/>
                <a:satOff val="0"/>
                <a:lumOff val="0"/>
                <a:alphaOff val="0"/>
                <a:satMod val="110000"/>
                <a:lumMod val="100000"/>
                <a:shade val="100000"/>
              </a:prstClr>
            </a:gs>
            <a:gs pos="100000">
              <a:prstClr val="white">
                <a:hueOff val="0"/>
                <a:satOff val="0"/>
                <a:lumOff val="0"/>
                <a:alphaOff val="0"/>
                <a:lumMod val="99000"/>
                <a:satMod val="120000"/>
                <a:shade val="78000"/>
              </a:prstClr>
            </a:gs>
          </a:gsLst>
          <a:lin ang="5400000" scaled="0"/>
        </a:gradFill>
        <a:ln>
          <a:noFill/>
        </a:ln>
        <a:effectLst/>
        <a:scene3d>
          <a:camera prst="orthographicFront"/>
          <a:lightRig rig="flat" dir="t"/>
        </a:scene3d>
        <a:sp3d prstMaterial="plastic">
          <a:bevelT w="120900" h="88900"/>
          <a:bevelB w="88900" h="31750" prst="angle"/>
        </a:sp3d>
      </dgm:spPr>
      <dgm:t>
        <a:bodyPr spcFirstLastPara="0" vert="horz" wrap="square" lIns="91440" tIns="91440" rIns="91440" bIns="91440" numCol="1" spcCol="1270" anchor="ctr" anchorCtr="0"/>
        <a:lstStyle/>
        <a:p>
          <a:pPr marL="0" lvl="0" indent="0" algn="l" defTabSz="1066800" rtl="1">
            <a:lnSpc>
              <a:spcPct val="90000"/>
            </a:lnSpc>
            <a:spcBef>
              <a:spcPct val="0"/>
            </a:spcBef>
            <a:spcAft>
              <a:spcPct val="35000"/>
            </a:spcAft>
            <a:buNone/>
            <a:defRPr sz="2400">
              <a:latin typeface="Sakkal Majalla" panose="02000000000000000000" pitchFamily="2" charset="-78"/>
              <a:ea typeface="GE SS Text Light" panose="020A0503020102020204" pitchFamily="18" charset="-78"/>
              <a:cs typeface="Sakkal Majalla" panose="02000000000000000000" pitchFamily="2" charset="-78"/>
            </a:defRPr>
          </a:pPr>
          <a:r>
            <a:rPr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Excellence in providing services and improving the customer experience</a:t>
          </a:r>
          <a:endParaRPr lang="ar-AE"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endParaRPr>
        </a:p>
      </dgm:t>
    </dgm:pt>
    <dgm:pt modelId="{9CCEAA07-E8BC-4346-A872-5933AC2172D8}" type="parTrans" cxnId="{A65B73F9-1612-418F-8EF9-6F98C7B75922}">
      <dgm:prSet/>
      <dgm:spPr/>
      <dgm:t>
        <a:bodyPr/>
        <a:lstStyle/>
        <a:p>
          <a:endParaRPr lang="en-US" sz="1600" b="0">
            <a:latin typeface="Sakkal Majalla" panose="02000000000000000000" pitchFamily="2" charset="-78"/>
            <a:ea typeface="GE SS Text Light" panose="020A0503020102020204" pitchFamily="18" charset="-78"/>
            <a:cs typeface="Sakkal Majalla" panose="02000000000000000000" pitchFamily="2" charset="-78"/>
          </a:endParaRPr>
        </a:p>
      </dgm:t>
    </dgm:pt>
    <dgm:pt modelId="{DB904B94-EAEB-4610-AB5D-ECCFEBCCD307}" type="sibTrans" cxnId="{A65B73F9-1612-418F-8EF9-6F98C7B75922}">
      <dgm:prSet/>
      <dgm:spPr/>
      <dgm:t>
        <a:bodyPr/>
        <a:lstStyle/>
        <a:p>
          <a:endParaRPr lang="en-US" sz="1600" b="0">
            <a:latin typeface="Sakkal Majalla" panose="02000000000000000000" pitchFamily="2" charset="-78"/>
            <a:ea typeface="GE SS Text Light" panose="020A0503020102020204" pitchFamily="18" charset="-78"/>
            <a:cs typeface="Sakkal Majalla" panose="02000000000000000000" pitchFamily="2" charset="-78"/>
          </a:endParaRPr>
        </a:p>
      </dgm:t>
    </dgm:pt>
    <dgm:pt modelId="{AC11A13E-3548-49AD-8838-A4DD08506024}" type="pres">
      <dgm:prSet presAssocID="{FD6A937F-A274-4165-AD10-9A75DB148786}" presName="linear" presStyleCnt="0">
        <dgm:presLayoutVars>
          <dgm:animLvl val="lvl"/>
          <dgm:resizeHandles val="exact"/>
        </dgm:presLayoutVars>
      </dgm:prSet>
      <dgm:spPr/>
    </dgm:pt>
    <dgm:pt modelId="{88C7FBF0-516B-4D41-9DD2-CE21AAA82155}" type="pres">
      <dgm:prSet presAssocID="{2F1F9745-C027-40CD-8489-3937C11EBED2}" presName="parentText" presStyleLbl="node1" presStyleIdx="0" presStyleCnt="5">
        <dgm:presLayoutVars>
          <dgm:chMax val="0"/>
          <dgm:bulletEnabled val="1"/>
        </dgm:presLayoutVars>
      </dgm:prSet>
      <dgm:spPr/>
    </dgm:pt>
    <dgm:pt modelId="{498EC45C-E18E-4BAF-90BE-E386128433A1}" type="pres">
      <dgm:prSet presAssocID="{0AF6E368-A6FE-462C-90B4-C008FD20DAF6}" presName="spacer" presStyleCnt="0"/>
      <dgm:spPr/>
    </dgm:pt>
    <dgm:pt modelId="{B79D2689-27E9-4455-B87E-BB30ACF76D98}" type="pres">
      <dgm:prSet presAssocID="{C1147C3E-72BB-4C15-B7D2-27A5E18FB973}" presName="parentText" presStyleLbl="node1" presStyleIdx="1" presStyleCnt="5">
        <dgm:presLayoutVars>
          <dgm:chMax val="0"/>
          <dgm:bulletEnabled val="1"/>
        </dgm:presLayoutVars>
      </dgm:prSet>
      <dgm:spPr/>
    </dgm:pt>
    <dgm:pt modelId="{23C34B79-CFCC-414F-9C96-77641CF2ECAD}" type="pres">
      <dgm:prSet presAssocID="{66763002-A102-492F-AEAC-7873C11EB148}" presName="spacer" presStyleCnt="0"/>
      <dgm:spPr/>
    </dgm:pt>
    <dgm:pt modelId="{F9CFD2B7-8A86-447F-A8EB-98F7152B53CD}" type="pres">
      <dgm:prSet presAssocID="{DD8B1EE1-8075-455D-8AE2-6D58520298E8}" presName="parentText" presStyleLbl="node1" presStyleIdx="2" presStyleCnt="5">
        <dgm:presLayoutVars>
          <dgm:chMax val="0"/>
          <dgm:bulletEnabled val="1"/>
        </dgm:presLayoutVars>
      </dgm:prSet>
      <dgm:spPr/>
    </dgm:pt>
    <dgm:pt modelId="{C1545846-A441-48B9-931A-2A42285BEA02}" type="pres">
      <dgm:prSet presAssocID="{A86D429E-993F-4886-A8C6-36945E18A87C}" presName="spacer" presStyleCnt="0"/>
      <dgm:spPr/>
    </dgm:pt>
    <dgm:pt modelId="{2136E2AF-630D-4082-A8A6-C0F055D8B370}" type="pres">
      <dgm:prSet presAssocID="{DCA571BB-6A22-4390-A97A-60B4E3C8FABE}" presName="parentText" presStyleLbl="node1" presStyleIdx="3" presStyleCnt="5" custLinFactNeighborY="15081">
        <dgm:presLayoutVars>
          <dgm:chMax val="0"/>
          <dgm:bulletEnabled val="1"/>
        </dgm:presLayoutVars>
      </dgm:prSet>
      <dgm:spPr/>
    </dgm:pt>
    <dgm:pt modelId="{86900E0F-B405-4C94-84F7-AC8D0140532E}" type="pres">
      <dgm:prSet presAssocID="{8856C01B-6BE0-4F1D-90B6-2EAD54272E37}" presName="spacer" presStyleCnt="0"/>
      <dgm:spPr/>
    </dgm:pt>
    <dgm:pt modelId="{15C8314A-95F1-47CA-AC49-3BE4DD2A9258}" type="pres">
      <dgm:prSet presAssocID="{E3FE4895-F5BE-42C0-AA1F-97C7863B2863}" presName="parentText" presStyleLbl="node1" presStyleIdx="4" presStyleCnt="5">
        <dgm:presLayoutVars>
          <dgm:chMax val="0"/>
          <dgm:bulletEnabled val="1"/>
        </dgm:presLayoutVars>
      </dgm:prSet>
      <dgm:spPr>
        <a:xfrm>
          <a:off x="0" y="3552455"/>
          <a:ext cx="8117780" cy="879785"/>
        </a:xfrm>
        <a:prstGeom prst="roundRect">
          <a:avLst/>
        </a:prstGeom>
      </dgm:spPr>
    </dgm:pt>
  </dgm:ptLst>
  <dgm:cxnLst>
    <dgm:cxn modelId="{F7FAF414-5F40-49E2-840F-E3FBFFCFA5C3}" type="presOf" srcId="{2F1F9745-C027-40CD-8489-3937C11EBED2}" destId="{88C7FBF0-516B-4D41-9DD2-CE21AAA82155}" srcOrd="0" destOrd="0" presId="urn:microsoft.com/office/officeart/2005/8/layout/vList2"/>
    <dgm:cxn modelId="{C9395A2C-C6F6-4C2D-8A82-F6B514D6F860}" srcId="{FD6A937F-A274-4165-AD10-9A75DB148786}" destId="{DCA571BB-6A22-4390-A97A-60B4E3C8FABE}" srcOrd="3" destOrd="0" parTransId="{1A6C414D-FEAD-427F-B32F-7D87F5944716}" sibTransId="{8856C01B-6BE0-4F1D-90B6-2EAD54272E37}"/>
    <dgm:cxn modelId="{1EEAEE3E-87A4-4EAF-A757-D37FCADDCB24}" srcId="{FD6A937F-A274-4165-AD10-9A75DB148786}" destId="{DD8B1EE1-8075-455D-8AE2-6D58520298E8}" srcOrd="2" destOrd="0" parTransId="{DBEA3A7F-6BFC-4DDC-8B86-4DC1523C788F}" sibTransId="{A86D429E-993F-4886-A8C6-36945E18A87C}"/>
    <dgm:cxn modelId="{04070261-55D5-4EC1-8DF0-E238B2D33BE4}" type="presOf" srcId="{DD8B1EE1-8075-455D-8AE2-6D58520298E8}" destId="{F9CFD2B7-8A86-447F-A8EB-98F7152B53CD}" srcOrd="0" destOrd="0" presId="urn:microsoft.com/office/officeart/2005/8/layout/vList2"/>
    <dgm:cxn modelId="{9A569E88-EAEF-47FD-B64A-3EF1E51B4AF8}" type="presOf" srcId="{FD6A937F-A274-4165-AD10-9A75DB148786}" destId="{AC11A13E-3548-49AD-8838-A4DD08506024}" srcOrd="0" destOrd="0" presId="urn:microsoft.com/office/officeart/2005/8/layout/vList2"/>
    <dgm:cxn modelId="{B36B9F91-FFE4-47E7-91EE-5B7946699276}" type="presOf" srcId="{E3FE4895-F5BE-42C0-AA1F-97C7863B2863}" destId="{15C8314A-95F1-47CA-AC49-3BE4DD2A9258}" srcOrd="0" destOrd="0" presId="urn:microsoft.com/office/officeart/2005/8/layout/vList2"/>
    <dgm:cxn modelId="{E7FAB1B7-CE77-4585-9BF0-E75D2EEE2DCE}" srcId="{FD6A937F-A274-4165-AD10-9A75DB148786}" destId="{C1147C3E-72BB-4C15-B7D2-27A5E18FB973}" srcOrd="1" destOrd="0" parTransId="{7D60F354-41E9-470D-9DE0-C5F17835FCFD}" sibTransId="{66763002-A102-492F-AEAC-7873C11EB148}"/>
    <dgm:cxn modelId="{6BA531CE-AC34-4C37-844E-BDE95BD88C43}" type="presOf" srcId="{C1147C3E-72BB-4C15-B7D2-27A5E18FB973}" destId="{B79D2689-27E9-4455-B87E-BB30ACF76D98}" srcOrd="0" destOrd="0" presId="urn:microsoft.com/office/officeart/2005/8/layout/vList2"/>
    <dgm:cxn modelId="{CA40A6EE-0F9C-4612-9631-8E352D2B55E6}" type="presOf" srcId="{DCA571BB-6A22-4390-A97A-60B4E3C8FABE}" destId="{2136E2AF-630D-4082-A8A6-C0F055D8B370}" srcOrd="0" destOrd="0" presId="urn:microsoft.com/office/officeart/2005/8/layout/vList2"/>
    <dgm:cxn modelId="{190FF0F5-6CDF-4EA2-86E4-579D8CF9454A}" srcId="{FD6A937F-A274-4165-AD10-9A75DB148786}" destId="{2F1F9745-C027-40CD-8489-3937C11EBED2}" srcOrd="0" destOrd="0" parTransId="{6E812F52-E098-4E19-B84A-E23E300F8EC9}" sibTransId="{0AF6E368-A6FE-462C-90B4-C008FD20DAF6}"/>
    <dgm:cxn modelId="{A65B73F9-1612-418F-8EF9-6F98C7B75922}" srcId="{FD6A937F-A274-4165-AD10-9A75DB148786}" destId="{E3FE4895-F5BE-42C0-AA1F-97C7863B2863}" srcOrd="4" destOrd="0" parTransId="{9CCEAA07-E8BC-4346-A872-5933AC2172D8}" sibTransId="{DB904B94-EAEB-4610-AB5D-ECCFEBCCD307}"/>
    <dgm:cxn modelId="{6C73DD92-2988-4B9A-8328-951C64952C8F}" type="presParOf" srcId="{AC11A13E-3548-49AD-8838-A4DD08506024}" destId="{88C7FBF0-516B-4D41-9DD2-CE21AAA82155}" srcOrd="0" destOrd="0" presId="urn:microsoft.com/office/officeart/2005/8/layout/vList2"/>
    <dgm:cxn modelId="{CA28B7C6-3B4C-4EC4-8DD4-4C6A659B0F1A}" type="presParOf" srcId="{AC11A13E-3548-49AD-8838-A4DD08506024}" destId="{498EC45C-E18E-4BAF-90BE-E386128433A1}" srcOrd="1" destOrd="0" presId="urn:microsoft.com/office/officeart/2005/8/layout/vList2"/>
    <dgm:cxn modelId="{C9A3B06B-5763-43D9-9AD3-416D8C8780BC}" type="presParOf" srcId="{AC11A13E-3548-49AD-8838-A4DD08506024}" destId="{B79D2689-27E9-4455-B87E-BB30ACF76D98}" srcOrd="2" destOrd="0" presId="urn:microsoft.com/office/officeart/2005/8/layout/vList2"/>
    <dgm:cxn modelId="{C8235DFF-418C-4E73-86E0-C06D93D5EBBA}" type="presParOf" srcId="{AC11A13E-3548-49AD-8838-A4DD08506024}" destId="{23C34B79-CFCC-414F-9C96-77641CF2ECAD}" srcOrd="3" destOrd="0" presId="urn:microsoft.com/office/officeart/2005/8/layout/vList2"/>
    <dgm:cxn modelId="{AFC64F06-FD4E-4995-B766-17E9C02B3BE5}" type="presParOf" srcId="{AC11A13E-3548-49AD-8838-A4DD08506024}" destId="{F9CFD2B7-8A86-447F-A8EB-98F7152B53CD}" srcOrd="4" destOrd="0" presId="urn:microsoft.com/office/officeart/2005/8/layout/vList2"/>
    <dgm:cxn modelId="{5553B24F-B359-4BBE-8E4E-66C91104787C}" type="presParOf" srcId="{AC11A13E-3548-49AD-8838-A4DD08506024}" destId="{C1545846-A441-48B9-931A-2A42285BEA02}" srcOrd="5" destOrd="0" presId="urn:microsoft.com/office/officeart/2005/8/layout/vList2"/>
    <dgm:cxn modelId="{549D6013-9D4B-41C6-AC9C-C9F220BF096E}" type="presParOf" srcId="{AC11A13E-3548-49AD-8838-A4DD08506024}" destId="{2136E2AF-630D-4082-A8A6-C0F055D8B370}" srcOrd="6" destOrd="0" presId="urn:microsoft.com/office/officeart/2005/8/layout/vList2"/>
    <dgm:cxn modelId="{070AFB4D-ECE7-4000-BC28-6DD5027FAC3E}" type="presParOf" srcId="{AC11A13E-3548-49AD-8838-A4DD08506024}" destId="{86900E0F-B405-4C94-84F7-AC8D0140532E}" srcOrd="7" destOrd="0" presId="urn:microsoft.com/office/officeart/2005/8/layout/vList2"/>
    <dgm:cxn modelId="{32F519D7-B2BF-4FD6-B35B-62BD628E9B38}" type="presParOf" srcId="{AC11A13E-3548-49AD-8838-A4DD08506024}" destId="{15C8314A-95F1-47CA-AC49-3BE4DD2A9258}" srcOrd="8" destOrd="0" presId="urn:microsoft.com/office/officeart/2005/8/layout/vList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C01151-B390-4F54-83F1-FDC1C0185713}" type="doc">
      <dgm:prSet loTypeId="urn:microsoft.com/office/officeart/2005/8/layout/default" loCatId="list" qsTypeId="urn:microsoft.com/office/officeart/2005/8/quickstyle/simple3" qsCatId="simple" csTypeId="urn:microsoft.com/office/officeart/2005/8/colors/accent0_2" csCatId="mainScheme" phldr="1"/>
      <dgm:spPr/>
      <dgm:t>
        <a:bodyPr/>
        <a:lstStyle/>
        <a:p>
          <a:endParaRPr lang="en-AE"/>
        </a:p>
      </dgm:t>
    </dgm:pt>
    <dgm:pt modelId="{F12BB054-3208-41B9-B38A-176920EBF365}">
      <dgm:prSet/>
      <dgm:spPr/>
      <dgm:t>
        <a:bodyPr/>
        <a:lstStyle/>
        <a:p>
          <a:pPr algn="ctr"/>
          <a:r>
            <a:rPr lang="en-US" dirty="0">
              <a:solidFill>
                <a:schemeClr val="accent4">
                  <a:lumMod val="75000"/>
                </a:schemeClr>
              </a:solidFill>
            </a:rPr>
            <a:t>Case Registration </a:t>
          </a:r>
          <a:endParaRPr lang="en-AE" dirty="0">
            <a:solidFill>
              <a:schemeClr val="accent4">
                <a:lumMod val="75000"/>
              </a:schemeClr>
            </a:solidFill>
          </a:endParaRPr>
        </a:p>
      </dgm:t>
    </dgm:pt>
    <dgm:pt modelId="{B7EA82A0-D2FF-4DA8-A61E-25ECAF99732B}" type="parTrans" cxnId="{86D67FFA-9913-410F-810F-61408603CA0A}">
      <dgm:prSet/>
      <dgm:spPr/>
      <dgm:t>
        <a:bodyPr/>
        <a:lstStyle/>
        <a:p>
          <a:pPr algn="ctr"/>
          <a:endParaRPr lang="en-AE"/>
        </a:p>
      </dgm:t>
    </dgm:pt>
    <dgm:pt modelId="{5E58E962-CC46-4C59-953C-8D609C3C4F46}" type="sibTrans" cxnId="{86D67FFA-9913-410F-810F-61408603CA0A}">
      <dgm:prSet/>
      <dgm:spPr/>
      <dgm:t>
        <a:bodyPr/>
        <a:lstStyle/>
        <a:p>
          <a:pPr algn="ctr"/>
          <a:endParaRPr lang="en-AE"/>
        </a:p>
      </dgm:t>
    </dgm:pt>
    <dgm:pt modelId="{3E2BB15E-025C-4791-885E-6AB21F674F37}">
      <dgm:prSet/>
      <dgm:spPr/>
      <dgm:t>
        <a:bodyPr/>
        <a:lstStyle/>
        <a:p>
          <a:pPr algn="ctr"/>
          <a:r>
            <a:rPr lang="en-US" dirty="0">
              <a:solidFill>
                <a:schemeClr val="accent4">
                  <a:lumMod val="75000"/>
                </a:schemeClr>
              </a:solidFill>
            </a:rPr>
            <a:t>Legal Request</a:t>
          </a:r>
          <a:endParaRPr lang="en-AE" dirty="0">
            <a:solidFill>
              <a:schemeClr val="accent4">
                <a:lumMod val="75000"/>
              </a:schemeClr>
            </a:solidFill>
          </a:endParaRPr>
        </a:p>
      </dgm:t>
    </dgm:pt>
    <dgm:pt modelId="{1F5FBA74-91F4-4519-8E79-BA95A2DCC497}" type="parTrans" cxnId="{58274E71-EB4C-499F-A15D-306A556BA8C9}">
      <dgm:prSet/>
      <dgm:spPr/>
      <dgm:t>
        <a:bodyPr/>
        <a:lstStyle/>
        <a:p>
          <a:pPr algn="ctr"/>
          <a:endParaRPr lang="en-AE"/>
        </a:p>
      </dgm:t>
    </dgm:pt>
    <dgm:pt modelId="{AA1277F8-8413-4D6A-B2CA-D0AA1F9808F1}" type="sibTrans" cxnId="{58274E71-EB4C-499F-A15D-306A556BA8C9}">
      <dgm:prSet/>
      <dgm:spPr/>
      <dgm:t>
        <a:bodyPr/>
        <a:lstStyle/>
        <a:p>
          <a:pPr algn="ctr"/>
          <a:endParaRPr lang="en-AE"/>
        </a:p>
      </dgm:t>
    </dgm:pt>
    <dgm:pt modelId="{C272615D-C7CF-4662-9653-EFD391B5491E}">
      <dgm:prSet/>
      <dgm:spPr/>
      <dgm:t>
        <a:bodyPr/>
        <a:lstStyle/>
        <a:p>
          <a:pPr algn="ctr"/>
          <a:r>
            <a:rPr lang="en-US" dirty="0">
              <a:solidFill>
                <a:schemeClr val="accent4">
                  <a:lumMod val="75000"/>
                </a:schemeClr>
              </a:solidFill>
            </a:rPr>
            <a:t>Registration of Judgments'’ Execution</a:t>
          </a:r>
          <a:endParaRPr lang="en-AE" dirty="0">
            <a:solidFill>
              <a:schemeClr val="accent4">
                <a:lumMod val="75000"/>
              </a:schemeClr>
            </a:solidFill>
          </a:endParaRPr>
        </a:p>
      </dgm:t>
    </dgm:pt>
    <dgm:pt modelId="{ED45A2EE-6314-463F-B9D5-524B24630E0E}" type="parTrans" cxnId="{2769591D-61D3-4DBE-AE04-9245C059AC01}">
      <dgm:prSet/>
      <dgm:spPr/>
      <dgm:t>
        <a:bodyPr/>
        <a:lstStyle/>
        <a:p>
          <a:pPr algn="ctr"/>
          <a:endParaRPr lang="en-AE"/>
        </a:p>
      </dgm:t>
    </dgm:pt>
    <dgm:pt modelId="{4826789F-2B0E-4844-B90A-8836341BA74A}" type="sibTrans" cxnId="{2769591D-61D3-4DBE-AE04-9245C059AC01}">
      <dgm:prSet/>
      <dgm:spPr/>
      <dgm:t>
        <a:bodyPr/>
        <a:lstStyle/>
        <a:p>
          <a:pPr algn="ctr"/>
          <a:endParaRPr lang="en-AE"/>
        </a:p>
      </dgm:t>
    </dgm:pt>
    <dgm:pt modelId="{5BA645C1-1706-4DF9-994F-E822A2B95937}">
      <dgm:prSet/>
      <dgm:spPr/>
      <dgm:t>
        <a:bodyPr/>
        <a:lstStyle/>
        <a:p>
          <a:pPr algn="ctr"/>
          <a:r>
            <a:rPr lang="en-US" dirty="0">
              <a:solidFill>
                <a:schemeClr val="accent4">
                  <a:lumMod val="75000"/>
                </a:schemeClr>
              </a:solidFill>
            </a:rPr>
            <a:t>Execution Requests  </a:t>
          </a:r>
          <a:endParaRPr lang="en-AE" dirty="0">
            <a:solidFill>
              <a:schemeClr val="accent4">
                <a:lumMod val="75000"/>
              </a:schemeClr>
            </a:solidFill>
          </a:endParaRPr>
        </a:p>
      </dgm:t>
    </dgm:pt>
    <dgm:pt modelId="{A492C7BB-DBBC-4DD2-996E-54450A7D89ED}" type="parTrans" cxnId="{8CB08319-6EE4-4216-A26F-B0B2B6C58332}">
      <dgm:prSet/>
      <dgm:spPr/>
      <dgm:t>
        <a:bodyPr/>
        <a:lstStyle/>
        <a:p>
          <a:pPr algn="ctr"/>
          <a:endParaRPr lang="en-AE"/>
        </a:p>
      </dgm:t>
    </dgm:pt>
    <dgm:pt modelId="{337E4432-1616-4101-9A7E-007268684753}" type="sibTrans" cxnId="{8CB08319-6EE4-4216-A26F-B0B2B6C58332}">
      <dgm:prSet/>
      <dgm:spPr/>
      <dgm:t>
        <a:bodyPr/>
        <a:lstStyle/>
        <a:p>
          <a:pPr algn="ctr"/>
          <a:endParaRPr lang="en-AE"/>
        </a:p>
      </dgm:t>
    </dgm:pt>
    <dgm:pt modelId="{3B005CC6-172B-419B-A1DA-BF1E4872FC1A}">
      <dgm:prSet/>
      <dgm:spPr/>
      <dgm:t>
        <a:bodyPr/>
        <a:lstStyle/>
        <a:p>
          <a:pPr algn="ctr"/>
          <a:r>
            <a:rPr lang="en-US" dirty="0">
              <a:solidFill>
                <a:schemeClr val="accent4">
                  <a:lumMod val="75000"/>
                </a:schemeClr>
              </a:solidFill>
            </a:rPr>
            <a:t>Case Inquiry </a:t>
          </a:r>
          <a:endParaRPr lang="en-AE" dirty="0">
            <a:solidFill>
              <a:schemeClr val="accent4">
                <a:lumMod val="75000"/>
              </a:schemeClr>
            </a:solidFill>
          </a:endParaRPr>
        </a:p>
      </dgm:t>
    </dgm:pt>
    <dgm:pt modelId="{478D8842-3EB5-4EBA-A800-B35EB8F9D65F}" type="parTrans" cxnId="{F99D8ABC-5E3F-4D6A-ABF7-F6AFF7BE27B6}">
      <dgm:prSet/>
      <dgm:spPr/>
      <dgm:t>
        <a:bodyPr/>
        <a:lstStyle/>
        <a:p>
          <a:pPr algn="ctr"/>
          <a:endParaRPr lang="en-AE"/>
        </a:p>
      </dgm:t>
    </dgm:pt>
    <dgm:pt modelId="{CBC9DF87-B5EB-4841-AF4C-98E196E84D26}" type="sibTrans" cxnId="{F99D8ABC-5E3F-4D6A-ABF7-F6AFF7BE27B6}">
      <dgm:prSet/>
      <dgm:spPr/>
      <dgm:t>
        <a:bodyPr/>
        <a:lstStyle/>
        <a:p>
          <a:pPr algn="ctr"/>
          <a:endParaRPr lang="en-AE"/>
        </a:p>
      </dgm:t>
    </dgm:pt>
    <dgm:pt modelId="{0D261C27-72F2-4FE6-B753-8922C7F62A4B}">
      <dgm:prSet/>
      <dgm:spPr/>
      <dgm:t>
        <a:bodyPr/>
        <a:lstStyle/>
        <a:p>
          <a:pPr algn="ctr"/>
          <a:r>
            <a:rPr lang="en-AE" dirty="0">
              <a:solidFill>
                <a:schemeClr val="accent4">
                  <a:lumMod val="75000"/>
                </a:schemeClr>
              </a:solidFill>
            </a:rPr>
            <a:t>Deposits Payment </a:t>
          </a:r>
        </a:p>
      </dgm:t>
    </dgm:pt>
    <dgm:pt modelId="{C089450D-4B41-4821-B8A5-CDB285FED990}" type="parTrans" cxnId="{B857F4EA-D621-42B8-9D4A-2FE2C3FEB46E}">
      <dgm:prSet/>
      <dgm:spPr/>
      <dgm:t>
        <a:bodyPr/>
        <a:lstStyle/>
        <a:p>
          <a:pPr algn="ctr"/>
          <a:endParaRPr lang="en-AE"/>
        </a:p>
      </dgm:t>
    </dgm:pt>
    <dgm:pt modelId="{4D5A4BFD-F430-478D-8507-8E6519148D9E}" type="sibTrans" cxnId="{B857F4EA-D621-42B8-9D4A-2FE2C3FEB46E}">
      <dgm:prSet/>
      <dgm:spPr/>
      <dgm:t>
        <a:bodyPr/>
        <a:lstStyle/>
        <a:p>
          <a:pPr algn="ctr"/>
          <a:endParaRPr lang="en-AE"/>
        </a:p>
      </dgm:t>
    </dgm:pt>
    <dgm:pt modelId="{56981F46-F34D-434E-A9AC-9B2814E658E6}">
      <dgm:prSet/>
      <dgm:spPr/>
      <dgm:t>
        <a:bodyPr/>
        <a:lstStyle/>
        <a:p>
          <a:pPr algn="ctr"/>
          <a:r>
            <a:rPr lang="en-US" dirty="0">
              <a:solidFill>
                <a:schemeClr val="accent4">
                  <a:lumMod val="75000"/>
                </a:schemeClr>
              </a:solidFill>
            </a:rPr>
            <a:t>Lawyers Services</a:t>
          </a:r>
          <a:r>
            <a:rPr lang="ar-EG" dirty="0">
              <a:solidFill>
                <a:schemeClr val="accent4">
                  <a:lumMod val="75000"/>
                </a:schemeClr>
              </a:solidFill>
            </a:rPr>
            <a:t> </a:t>
          </a:r>
          <a:endParaRPr lang="en-AE" dirty="0">
            <a:solidFill>
              <a:schemeClr val="accent4">
                <a:lumMod val="75000"/>
              </a:schemeClr>
            </a:solidFill>
          </a:endParaRPr>
        </a:p>
      </dgm:t>
    </dgm:pt>
    <dgm:pt modelId="{01501AF0-EB68-45C4-A1ED-09B66AF78BC2}" type="parTrans" cxnId="{CE23C961-36C3-4783-8256-6CEB8630B3F0}">
      <dgm:prSet/>
      <dgm:spPr/>
      <dgm:t>
        <a:bodyPr/>
        <a:lstStyle/>
        <a:p>
          <a:pPr algn="ctr"/>
          <a:endParaRPr lang="en-AE"/>
        </a:p>
      </dgm:t>
    </dgm:pt>
    <dgm:pt modelId="{574CD5FB-1A57-47B3-86A5-D9C48A1DD5E1}" type="sibTrans" cxnId="{CE23C961-36C3-4783-8256-6CEB8630B3F0}">
      <dgm:prSet/>
      <dgm:spPr/>
      <dgm:t>
        <a:bodyPr/>
        <a:lstStyle/>
        <a:p>
          <a:pPr algn="ctr"/>
          <a:endParaRPr lang="en-AE"/>
        </a:p>
      </dgm:t>
    </dgm:pt>
    <dgm:pt modelId="{6B5D8308-FD38-47BF-A432-81D1D850E30C}">
      <dgm:prSet/>
      <dgm:spPr/>
      <dgm:t>
        <a:bodyPr/>
        <a:lstStyle/>
        <a:p>
          <a:pPr algn="ctr"/>
          <a:r>
            <a:rPr lang="en-US" dirty="0">
              <a:solidFill>
                <a:schemeClr val="accent4">
                  <a:lumMod val="75000"/>
                </a:schemeClr>
              </a:solidFill>
            </a:rPr>
            <a:t>Parties Services</a:t>
          </a:r>
          <a:r>
            <a:rPr lang="ar-EG" dirty="0">
              <a:solidFill>
                <a:schemeClr val="accent4">
                  <a:lumMod val="75000"/>
                </a:schemeClr>
              </a:solidFill>
            </a:rPr>
            <a:t> </a:t>
          </a:r>
          <a:endParaRPr lang="en-AE" dirty="0">
            <a:solidFill>
              <a:schemeClr val="accent4">
                <a:lumMod val="75000"/>
              </a:schemeClr>
            </a:solidFill>
          </a:endParaRPr>
        </a:p>
      </dgm:t>
    </dgm:pt>
    <dgm:pt modelId="{F9F171BC-1837-4741-B54F-773DB1CB6973}" type="parTrans" cxnId="{BD82CC4C-C2E6-4EAB-ADCA-B00F00D4D581}">
      <dgm:prSet/>
      <dgm:spPr/>
      <dgm:t>
        <a:bodyPr/>
        <a:lstStyle/>
        <a:p>
          <a:pPr algn="ctr"/>
          <a:endParaRPr lang="en-AE"/>
        </a:p>
      </dgm:t>
    </dgm:pt>
    <dgm:pt modelId="{477E14F8-98E2-4B4B-8F01-A0114BA403C0}" type="sibTrans" cxnId="{BD82CC4C-C2E6-4EAB-ADCA-B00F00D4D581}">
      <dgm:prSet/>
      <dgm:spPr/>
      <dgm:t>
        <a:bodyPr/>
        <a:lstStyle/>
        <a:p>
          <a:pPr algn="ctr"/>
          <a:endParaRPr lang="en-AE"/>
        </a:p>
      </dgm:t>
    </dgm:pt>
    <dgm:pt modelId="{4E3FAB77-7F2F-4BE8-9106-00D902CE3831}">
      <dgm:prSet/>
      <dgm:spPr/>
      <dgm:t>
        <a:bodyPr/>
        <a:lstStyle/>
        <a:p>
          <a:pPr algn="ctr"/>
          <a:r>
            <a:rPr lang="en-US" dirty="0">
              <a:solidFill>
                <a:schemeClr val="accent4">
                  <a:lumMod val="75000"/>
                </a:schemeClr>
              </a:solidFill>
            </a:rPr>
            <a:t>Banks and Companies Services</a:t>
          </a:r>
          <a:r>
            <a:rPr lang="ar-EG" dirty="0">
              <a:solidFill>
                <a:schemeClr val="accent4">
                  <a:lumMod val="75000"/>
                </a:schemeClr>
              </a:solidFill>
            </a:rPr>
            <a:t> </a:t>
          </a:r>
          <a:endParaRPr lang="en-AE" dirty="0">
            <a:solidFill>
              <a:schemeClr val="accent4">
                <a:lumMod val="75000"/>
              </a:schemeClr>
            </a:solidFill>
          </a:endParaRPr>
        </a:p>
      </dgm:t>
    </dgm:pt>
    <dgm:pt modelId="{2F2B02DD-BF48-46D4-B823-D238E7EF74BD}" type="parTrans" cxnId="{4A03D03E-465D-4AEC-B541-4661539F68C2}">
      <dgm:prSet/>
      <dgm:spPr/>
      <dgm:t>
        <a:bodyPr/>
        <a:lstStyle/>
        <a:p>
          <a:pPr algn="ctr"/>
          <a:endParaRPr lang="en-AE"/>
        </a:p>
      </dgm:t>
    </dgm:pt>
    <dgm:pt modelId="{83A83A0E-A575-421C-83E1-7665C0617B35}" type="sibTrans" cxnId="{4A03D03E-465D-4AEC-B541-4661539F68C2}">
      <dgm:prSet/>
      <dgm:spPr/>
      <dgm:t>
        <a:bodyPr/>
        <a:lstStyle/>
        <a:p>
          <a:pPr algn="ctr"/>
          <a:endParaRPr lang="en-AE"/>
        </a:p>
      </dgm:t>
    </dgm:pt>
    <dgm:pt modelId="{32A7C8C9-6378-4D6B-9D3A-E812572E8470}">
      <dgm:prSet/>
      <dgm:spPr/>
      <dgm:t>
        <a:bodyPr/>
        <a:lstStyle/>
        <a:p>
          <a:pPr algn="ctr"/>
          <a:r>
            <a:rPr lang="en-US" dirty="0">
              <a:solidFill>
                <a:schemeClr val="accent4">
                  <a:lumMod val="75000"/>
                </a:schemeClr>
              </a:solidFill>
            </a:rPr>
            <a:t>Printing Offices Services</a:t>
          </a:r>
          <a:endParaRPr lang="en-AE" dirty="0">
            <a:solidFill>
              <a:schemeClr val="accent4">
                <a:lumMod val="75000"/>
              </a:schemeClr>
            </a:solidFill>
          </a:endParaRPr>
        </a:p>
      </dgm:t>
    </dgm:pt>
    <dgm:pt modelId="{C5D9932C-8BCD-428F-9DCB-2426765E0B62}" type="parTrans" cxnId="{895DEE94-BBC2-4E4F-BF30-8D3622369E39}">
      <dgm:prSet/>
      <dgm:spPr/>
      <dgm:t>
        <a:bodyPr/>
        <a:lstStyle/>
        <a:p>
          <a:pPr algn="ctr"/>
          <a:endParaRPr lang="en-AE"/>
        </a:p>
      </dgm:t>
    </dgm:pt>
    <dgm:pt modelId="{413348E2-DEF5-4D73-8AE9-D120CC9BAE45}" type="sibTrans" cxnId="{895DEE94-BBC2-4E4F-BF30-8D3622369E39}">
      <dgm:prSet/>
      <dgm:spPr/>
      <dgm:t>
        <a:bodyPr/>
        <a:lstStyle/>
        <a:p>
          <a:pPr algn="ctr"/>
          <a:endParaRPr lang="en-AE"/>
        </a:p>
      </dgm:t>
    </dgm:pt>
    <dgm:pt modelId="{AD8D1889-CD82-45BD-97CD-7B43AFF81510}">
      <dgm:prSet/>
      <dgm:spPr/>
      <dgm:t>
        <a:bodyPr/>
        <a:lstStyle/>
        <a:p>
          <a:pPr algn="ctr"/>
          <a:r>
            <a:rPr lang="en-US" dirty="0">
              <a:solidFill>
                <a:schemeClr val="accent4">
                  <a:lumMod val="75000"/>
                </a:schemeClr>
              </a:solidFill>
            </a:rPr>
            <a:t>Judges Services</a:t>
          </a:r>
          <a:r>
            <a:rPr lang="ar-EG" dirty="0">
              <a:solidFill>
                <a:schemeClr val="accent4">
                  <a:lumMod val="75000"/>
                </a:schemeClr>
              </a:solidFill>
            </a:rPr>
            <a:t> </a:t>
          </a:r>
          <a:endParaRPr lang="en-AE" dirty="0">
            <a:solidFill>
              <a:schemeClr val="accent4">
                <a:lumMod val="75000"/>
              </a:schemeClr>
            </a:solidFill>
          </a:endParaRPr>
        </a:p>
      </dgm:t>
    </dgm:pt>
    <dgm:pt modelId="{931D3D15-1C71-4B6D-AA80-FAE5C4796904}" type="parTrans" cxnId="{9805A656-A3C1-43D3-8889-4E699A99B6CF}">
      <dgm:prSet/>
      <dgm:spPr/>
      <dgm:t>
        <a:bodyPr/>
        <a:lstStyle/>
        <a:p>
          <a:pPr algn="ctr"/>
          <a:endParaRPr lang="en-AE"/>
        </a:p>
      </dgm:t>
    </dgm:pt>
    <dgm:pt modelId="{D24CB84B-19BC-4690-8A16-8C1685F9A25F}" type="sibTrans" cxnId="{9805A656-A3C1-43D3-8889-4E699A99B6CF}">
      <dgm:prSet/>
      <dgm:spPr/>
      <dgm:t>
        <a:bodyPr/>
        <a:lstStyle/>
        <a:p>
          <a:pPr algn="ctr"/>
          <a:endParaRPr lang="en-AE"/>
        </a:p>
      </dgm:t>
    </dgm:pt>
    <dgm:pt modelId="{3C887CF8-02B8-4BCB-BCA1-97DD25A9B242}">
      <dgm:prSet/>
      <dgm:spPr/>
      <dgm:t>
        <a:bodyPr/>
        <a:lstStyle/>
        <a:p>
          <a:pPr algn="ctr"/>
          <a:r>
            <a:rPr lang="en-US" dirty="0">
              <a:solidFill>
                <a:schemeClr val="accent4">
                  <a:lumMod val="75000"/>
                </a:schemeClr>
              </a:solidFill>
            </a:rPr>
            <a:t>Testimonies Services</a:t>
          </a:r>
          <a:r>
            <a:rPr lang="ar-EG" dirty="0">
              <a:solidFill>
                <a:schemeClr val="accent4">
                  <a:lumMod val="75000"/>
                </a:schemeClr>
              </a:solidFill>
            </a:rPr>
            <a:t> </a:t>
          </a:r>
          <a:endParaRPr lang="en-AE" dirty="0">
            <a:solidFill>
              <a:schemeClr val="accent4">
                <a:lumMod val="75000"/>
              </a:schemeClr>
            </a:solidFill>
          </a:endParaRPr>
        </a:p>
      </dgm:t>
    </dgm:pt>
    <dgm:pt modelId="{766424B4-AC9E-451F-9346-45E5A4F12852}" type="parTrans" cxnId="{7327A34C-B790-4422-B066-FEBF50F86DFE}">
      <dgm:prSet/>
      <dgm:spPr/>
      <dgm:t>
        <a:bodyPr/>
        <a:lstStyle/>
        <a:p>
          <a:pPr algn="ctr"/>
          <a:endParaRPr lang="en-AE"/>
        </a:p>
      </dgm:t>
    </dgm:pt>
    <dgm:pt modelId="{80823FE5-DF6A-46B9-830D-EFE07F4512ED}" type="sibTrans" cxnId="{7327A34C-B790-4422-B066-FEBF50F86DFE}">
      <dgm:prSet/>
      <dgm:spPr/>
      <dgm:t>
        <a:bodyPr/>
        <a:lstStyle/>
        <a:p>
          <a:pPr algn="ctr"/>
          <a:endParaRPr lang="en-AE"/>
        </a:p>
      </dgm:t>
    </dgm:pt>
    <dgm:pt modelId="{1F847509-BA66-4EEB-9D20-50B3B7F3BEFE}">
      <dgm:prSet/>
      <dgm:spPr/>
      <dgm:t>
        <a:bodyPr/>
        <a:lstStyle/>
        <a:p>
          <a:pPr algn="ctr"/>
          <a:r>
            <a:rPr lang="en-US" dirty="0">
              <a:solidFill>
                <a:schemeClr val="accent4">
                  <a:lumMod val="75000"/>
                </a:schemeClr>
              </a:solidFill>
            </a:rPr>
            <a:t>Inheritance Services</a:t>
          </a:r>
          <a:r>
            <a:rPr lang="ar-EG" dirty="0">
              <a:solidFill>
                <a:schemeClr val="accent4">
                  <a:lumMod val="75000"/>
                </a:schemeClr>
              </a:solidFill>
            </a:rPr>
            <a:t> </a:t>
          </a:r>
          <a:endParaRPr lang="en-AE" dirty="0">
            <a:solidFill>
              <a:schemeClr val="accent4">
                <a:lumMod val="75000"/>
              </a:schemeClr>
            </a:solidFill>
          </a:endParaRPr>
        </a:p>
      </dgm:t>
    </dgm:pt>
    <dgm:pt modelId="{4A0B0605-8168-4F08-AEC2-AB440CEE89BB}" type="parTrans" cxnId="{71506F9B-8FCD-49E5-B50E-5E82A52DAB12}">
      <dgm:prSet/>
      <dgm:spPr/>
      <dgm:t>
        <a:bodyPr/>
        <a:lstStyle/>
        <a:p>
          <a:pPr algn="ctr"/>
          <a:endParaRPr lang="en-AE"/>
        </a:p>
      </dgm:t>
    </dgm:pt>
    <dgm:pt modelId="{B163F981-7EAF-40E0-9DD1-DDF471E16A4C}" type="sibTrans" cxnId="{71506F9B-8FCD-49E5-B50E-5E82A52DAB12}">
      <dgm:prSet/>
      <dgm:spPr/>
      <dgm:t>
        <a:bodyPr/>
        <a:lstStyle/>
        <a:p>
          <a:pPr algn="ctr"/>
          <a:endParaRPr lang="en-AE"/>
        </a:p>
      </dgm:t>
    </dgm:pt>
    <dgm:pt modelId="{C8C090EB-B2BE-489F-AF58-DD5FD894FDA2}">
      <dgm:prSet/>
      <dgm:spPr/>
      <dgm:t>
        <a:bodyPr/>
        <a:lstStyle/>
        <a:p>
          <a:pPr algn="ctr"/>
          <a:r>
            <a:rPr lang="en-US" dirty="0">
              <a:solidFill>
                <a:schemeClr val="accent4">
                  <a:lumMod val="75000"/>
                </a:schemeClr>
              </a:solidFill>
            </a:rPr>
            <a:t>POA Services</a:t>
          </a:r>
          <a:endParaRPr lang="en-AE" dirty="0">
            <a:solidFill>
              <a:schemeClr val="accent4">
                <a:lumMod val="75000"/>
              </a:schemeClr>
            </a:solidFill>
          </a:endParaRPr>
        </a:p>
      </dgm:t>
    </dgm:pt>
    <dgm:pt modelId="{3E04543B-A85F-4E62-A558-7039447CC779}" type="parTrans" cxnId="{5E46C751-5260-4622-99B2-6786FC3A0B2D}">
      <dgm:prSet/>
      <dgm:spPr/>
      <dgm:t>
        <a:bodyPr/>
        <a:lstStyle/>
        <a:p>
          <a:pPr algn="ctr"/>
          <a:endParaRPr lang="en-AE"/>
        </a:p>
      </dgm:t>
    </dgm:pt>
    <dgm:pt modelId="{B4BA7F98-AD47-4E07-984A-212C1FDB00B2}" type="sibTrans" cxnId="{5E46C751-5260-4622-99B2-6786FC3A0B2D}">
      <dgm:prSet/>
      <dgm:spPr/>
      <dgm:t>
        <a:bodyPr/>
        <a:lstStyle/>
        <a:p>
          <a:pPr algn="ctr"/>
          <a:endParaRPr lang="en-AE"/>
        </a:p>
      </dgm:t>
    </dgm:pt>
    <dgm:pt modelId="{9AB5C217-DBCA-404C-BE99-B62625E9FE4F}">
      <dgm:prSet/>
      <dgm:spPr/>
      <dgm:t>
        <a:bodyPr/>
        <a:lstStyle/>
        <a:p>
          <a:pPr algn="ctr"/>
          <a:r>
            <a:rPr lang="en-US" dirty="0">
              <a:solidFill>
                <a:schemeClr val="accent4">
                  <a:lumMod val="75000"/>
                </a:schemeClr>
              </a:solidFill>
            </a:rPr>
            <a:t>Contracts Services</a:t>
          </a:r>
          <a:endParaRPr lang="en-AE" dirty="0">
            <a:solidFill>
              <a:schemeClr val="accent4">
                <a:lumMod val="75000"/>
              </a:schemeClr>
            </a:solidFill>
          </a:endParaRPr>
        </a:p>
      </dgm:t>
    </dgm:pt>
    <dgm:pt modelId="{0268D7CD-4951-422A-981C-8E78BFEA719A}" type="parTrans" cxnId="{EFF8B8F1-67F7-452B-96D6-EAC45F314528}">
      <dgm:prSet/>
      <dgm:spPr/>
      <dgm:t>
        <a:bodyPr/>
        <a:lstStyle/>
        <a:p>
          <a:pPr algn="ctr"/>
          <a:endParaRPr lang="en-AE"/>
        </a:p>
      </dgm:t>
    </dgm:pt>
    <dgm:pt modelId="{5E1B2644-97CE-4A07-AF72-E52B750B584B}" type="sibTrans" cxnId="{EFF8B8F1-67F7-452B-96D6-EAC45F314528}">
      <dgm:prSet/>
      <dgm:spPr/>
      <dgm:t>
        <a:bodyPr/>
        <a:lstStyle/>
        <a:p>
          <a:pPr algn="ctr"/>
          <a:endParaRPr lang="en-AE"/>
        </a:p>
      </dgm:t>
    </dgm:pt>
    <dgm:pt modelId="{AAADF887-FC22-43EC-9F65-82C2E15AA800}">
      <dgm:prSet/>
      <dgm:spPr/>
      <dgm:t>
        <a:bodyPr/>
        <a:lstStyle/>
        <a:p>
          <a:pPr algn="ctr"/>
          <a:r>
            <a:rPr lang="en-US" dirty="0">
              <a:solidFill>
                <a:schemeClr val="accent4">
                  <a:lumMod val="75000"/>
                </a:schemeClr>
              </a:solidFill>
            </a:rPr>
            <a:t>Judicial notices Services</a:t>
          </a:r>
          <a:r>
            <a:rPr lang="ar-EG" dirty="0">
              <a:solidFill>
                <a:schemeClr val="accent4">
                  <a:lumMod val="75000"/>
                </a:schemeClr>
              </a:solidFill>
            </a:rPr>
            <a:t> </a:t>
          </a:r>
          <a:endParaRPr lang="en-AE" dirty="0">
            <a:solidFill>
              <a:schemeClr val="accent4">
                <a:lumMod val="75000"/>
              </a:schemeClr>
            </a:solidFill>
          </a:endParaRPr>
        </a:p>
      </dgm:t>
    </dgm:pt>
    <dgm:pt modelId="{9CA8438B-6691-42D7-8775-1A8909286B83}" type="parTrans" cxnId="{612758DB-F97A-41A3-B0F0-A873062418D4}">
      <dgm:prSet/>
      <dgm:spPr/>
      <dgm:t>
        <a:bodyPr/>
        <a:lstStyle/>
        <a:p>
          <a:pPr algn="ctr"/>
          <a:endParaRPr lang="en-AE"/>
        </a:p>
      </dgm:t>
    </dgm:pt>
    <dgm:pt modelId="{2DAC6B2F-A214-409D-9961-43D25FEB14DD}" type="sibTrans" cxnId="{612758DB-F97A-41A3-B0F0-A873062418D4}">
      <dgm:prSet/>
      <dgm:spPr/>
      <dgm:t>
        <a:bodyPr/>
        <a:lstStyle/>
        <a:p>
          <a:pPr algn="ctr"/>
          <a:endParaRPr lang="en-AE"/>
        </a:p>
      </dgm:t>
    </dgm:pt>
    <dgm:pt modelId="{483EC385-0476-49CC-9515-79BB16902F49}">
      <dgm:prSet/>
      <dgm:spPr/>
      <dgm:t>
        <a:bodyPr/>
        <a:lstStyle/>
        <a:p>
          <a:pPr algn="ctr"/>
          <a:r>
            <a:rPr lang="en-US" dirty="0">
              <a:solidFill>
                <a:schemeClr val="accent4">
                  <a:lumMod val="75000"/>
                </a:schemeClr>
              </a:solidFill>
            </a:rPr>
            <a:t>Judicial Declarations Services</a:t>
          </a:r>
          <a:endParaRPr lang="en-AE" dirty="0">
            <a:solidFill>
              <a:schemeClr val="accent4">
                <a:lumMod val="75000"/>
              </a:schemeClr>
            </a:solidFill>
          </a:endParaRPr>
        </a:p>
      </dgm:t>
    </dgm:pt>
    <dgm:pt modelId="{5D5F6370-52C8-4DF1-BD4A-2A213AD77F85}" type="parTrans" cxnId="{37715010-3BC7-43B0-8367-A18609CCACAE}">
      <dgm:prSet/>
      <dgm:spPr/>
      <dgm:t>
        <a:bodyPr/>
        <a:lstStyle/>
        <a:p>
          <a:pPr algn="ctr"/>
          <a:endParaRPr lang="en-AE"/>
        </a:p>
      </dgm:t>
    </dgm:pt>
    <dgm:pt modelId="{D8159E00-7B6B-4D63-BAC0-8FD7EBA680FA}" type="sibTrans" cxnId="{37715010-3BC7-43B0-8367-A18609CCACAE}">
      <dgm:prSet/>
      <dgm:spPr/>
      <dgm:t>
        <a:bodyPr/>
        <a:lstStyle/>
        <a:p>
          <a:pPr algn="ctr"/>
          <a:endParaRPr lang="en-AE"/>
        </a:p>
      </dgm:t>
    </dgm:pt>
    <dgm:pt modelId="{583B840A-C8DE-40C7-98CF-BACD024AE3E8}">
      <dgm:prSet/>
      <dgm:spPr/>
      <dgm:t>
        <a:bodyPr/>
        <a:lstStyle/>
        <a:p>
          <a:pPr algn="ctr"/>
          <a:r>
            <a:rPr lang="en-US" dirty="0">
              <a:solidFill>
                <a:schemeClr val="accent4">
                  <a:lumMod val="75000"/>
                </a:schemeClr>
              </a:solidFill>
            </a:rPr>
            <a:t>Judicial Requests Services</a:t>
          </a:r>
        </a:p>
        <a:p>
          <a:pPr algn="ctr"/>
          <a:r>
            <a:rPr lang="ar-EG" dirty="0">
              <a:solidFill>
                <a:schemeClr val="accent4">
                  <a:lumMod val="75000"/>
                </a:schemeClr>
              </a:solidFill>
            </a:rPr>
            <a:t> </a:t>
          </a:r>
          <a:endParaRPr lang="en-AE" dirty="0">
            <a:solidFill>
              <a:schemeClr val="accent4">
                <a:lumMod val="75000"/>
              </a:schemeClr>
            </a:solidFill>
          </a:endParaRPr>
        </a:p>
      </dgm:t>
    </dgm:pt>
    <dgm:pt modelId="{8D338F05-D312-47BE-89C9-2D9910A2663F}" type="parTrans" cxnId="{ECAC261F-1C70-4DEC-9AE4-A6F5AA958767}">
      <dgm:prSet/>
      <dgm:spPr/>
      <dgm:t>
        <a:bodyPr/>
        <a:lstStyle/>
        <a:p>
          <a:pPr algn="ctr"/>
          <a:endParaRPr lang="en-AE"/>
        </a:p>
      </dgm:t>
    </dgm:pt>
    <dgm:pt modelId="{549AA3E4-D9BF-48CB-8622-012D61B2945B}" type="sibTrans" cxnId="{ECAC261F-1C70-4DEC-9AE4-A6F5AA958767}">
      <dgm:prSet/>
      <dgm:spPr/>
      <dgm:t>
        <a:bodyPr/>
        <a:lstStyle/>
        <a:p>
          <a:pPr algn="ctr"/>
          <a:endParaRPr lang="en-AE"/>
        </a:p>
      </dgm:t>
    </dgm:pt>
    <dgm:pt modelId="{F49AED54-BE9A-4D4F-9636-D53BC1C42626}" type="pres">
      <dgm:prSet presAssocID="{1BC01151-B390-4F54-83F1-FDC1C0185713}" presName="diagram" presStyleCnt="0">
        <dgm:presLayoutVars>
          <dgm:dir/>
          <dgm:resizeHandles val="exact"/>
        </dgm:presLayoutVars>
      </dgm:prSet>
      <dgm:spPr/>
    </dgm:pt>
    <dgm:pt modelId="{5D085859-3EB7-44AD-AE0A-2F781B36055B}" type="pres">
      <dgm:prSet presAssocID="{F12BB054-3208-41B9-B38A-176920EBF365}" presName="node" presStyleLbl="node1" presStyleIdx="0" presStyleCnt="18">
        <dgm:presLayoutVars>
          <dgm:bulletEnabled val="1"/>
        </dgm:presLayoutVars>
      </dgm:prSet>
      <dgm:spPr/>
    </dgm:pt>
    <dgm:pt modelId="{BEC2D7E2-D8A6-4C0D-98A1-311B893663E5}" type="pres">
      <dgm:prSet presAssocID="{5E58E962-CC46-4C59-953C-8D609C3C4F46}" presName="sibTrans" presStyleCnt="0"/>
      <dgm:spPr/>
    </dgm:pt>
    <dgm:pt modelId="{DA1E8698-FF8A-4BD6-92F6-7E0B291782AE}" type="pres">
      <dgm:prSet presAssocID="{3E2BB15E-025C-4791-885E-6AB21F674F37}" presName="node" presStyleLbl="node1" presStyleIdx="1" presStyleCnt="18">
        <dgm:presLayoutVars>
          <dgm:bulletEnabled val="1"/>
        </dgm:presLayoutVars>
      </dgm:prSet>
      <dgm:spPr/>
    </dgm:pt>
    <dgm:pt modelId="{21F5086B-6E61-42C0-B7CF-746116B92C53}" type="pres">
      <dgm:prSet presAssocID="{AA1277F8-8413-4D6A-B2CA-D0AA1F9808F1}" presName="sibTrans" presStyleCnt="0"/>
      <dgm:spPr/>
    </dgm:pt>
    <dgm:pt modelId="{21C02276-7266-448D-9AF3-1AE8D9A08699}" type="pres">
      <dgm:prSet presAssocID="{C272615D-C7CF-4662-9653-EFD391B5491E}" presName="node" presStyleLbl="node1" presStyleIdx="2" presStyleCnt="18">
        <dgm:presLayoutVars>
          <dgm:bulletEnabled val="1"/>
        </dgm:presLayoutVars>
      </dgm:prSet>
      <dgm:spPr/>
    </dgm:pt>
    <dgm:pt modelId="{96D06B6D-AE4B-42CE-A292-3EFBD720E827}" type="pres">
      <dgm:prSet presAssocID="{4826789F-2B0E-4844-B90A-8836341BA74A}" presName="sibTrans" presStyleCnt="0"/>
      <dgm:spPr/>
    </dgm:pt>
    <dgm:pt modelId="{983D0516-8BBC-417C-BFB2-0CB442C1DC45}" type="pres">
      <dgm:prSet presAssocID="{5BA645C1-1706-4DF9-994F-E822A2B95937}" presName="node" presStyleLbl="node1" presStyleIdx="3" presStyleCnt="18">
        <dgm:presLayoutVars>
          <dgm:bulletEnabled val="1"/>
        </dgm:presLayoutVars>
      </dgm:prSet>
      <dgm:spPr/>
    </dgm:pt>
    <dgm:pt modelId="{1A70B8DB-C5EF-47BF-BAF4-03ED7ABE81AC}" type="pres">
      <dgm:prSet presAssocID="{337E4432-1616-4101-9A7E-007268684753}" presName="sibTrans" presStyleCnt="0"/>
      <dgm:spPr/>
    </dgm:pt>
    <dgm:pt modelId="{9197FFA0-169A-4233-BB0C-AF20711B1562}" type="pres">
      <dgm:prSet presAssocID="{3B005CC6-172B-419B-A1DA-BF1E4872FC1A}" presName="node" presStyleLbl="node1" presStyleIdx="4" presStyleCnt="18">
        <dgm:presLayoutVars>
          <dgm:bulletEnabled val="1"/>
        </dgm:presLayoutVars>
      </dgm:prSet>
      <dgm:spPr/>
    </dgm:pt>
    <dgm:pt modelId="{A730901B-DC85-4D73-8DD8-42958D46C505}" type="pres">
      <dgm:prSet presAssocID="{CBC9DF87-B5EB-4841-AF4C-98E196E84D26}" presName="sibTrans" presStyleCnt="0"/>
      <dgm:spPr/>
    </dgm:pt>
    <dgm:pt modelId="{964139BA-47DE-48AD-8020-DE7A3EBC03B8}" type="pres">
      <dgm:prSet presAssocID="{0D261C27-72F2-4FE6-B753-8922C7F62A4B}" presName="node" presStyleLbl="node1" presStyleIdx="5" presStyleCnt="18">
        <dgm:presLayoutVars>
          <dgm:bulletEnabled val="1"/>
        </dgm:presLayoutVars>
      </dgm:prSet>
      <dgm:spPr/>
    </dgm:pt>
    <dgm:pt modelId="{EBE9C871-234E-4468-946F-06CE9687F0ED}" type="pres">
      <dgm:prSet presAssocID="{4D5A4BFD-F430-478D-8507-8E6519148D9E}" presName="sibTrans" presStyleCnt="0"/>
      <dgm:spPr/>
    </dgm:pt>
    <dgm:pt modelId="{6A1A6BD8-87FD-4CD1-ACA9-53CC208D5A8D}" type="pres">
      <dgm:prSet presAssocID="{56981F46-F34D-434E-A9AC-9B2814E658E6}" presName="node" presStyleLbl="node1" presStyleIdx="6" presStyleCnt="18">
        <dgm:presLayoutVars>
          <dgm:bulletEnabled val="1"/>
        </dgm:presLayoutVars>
      </dgm:prSet>
      <dgm:spPr/>
    </dgm:pt>
    <dgm:pt modelId="{F790E7D9-977D-4DA3-BC7D-7D1F1F9F9E01}" type="pres">
      <dgm:prSet presAssocID="{574CD5FB-1A57-47B3-86A5-D9C48A1DD5E1}" presName="sibTrans" presStyleCnt="0"/>
      <dgm:spPr/>
    </dgm:pt>
    <dgm:pt modelId="{557E7352-1C14-47F0-9C00-2D3A648A7C12}" type="pres">
      <dgm:prSet presAssocID="{6B5D8308-FD38-47BF-A432-81D1D850E30C}" presName="node" presStyleLbl="node1" presStyleIdx="7" presStyleCnt="18">
        <dgm:presLayoutVars>
          <dgm:bulletEnabled val="1"/>
        </dgm:presLayoutVars>
      </dgm:prSet>
      <dgm:spPr/>
    </dgm:pt>
    <dgm:pt modelId="{A7D4BE57-1D54-4D3E-8E85-DBC17D62661E}" type="pres">
      <dgm:prSet presAssocID="{477E14F8-98E2-4B4B-8F01-A0114BA403C0}" presName="sibTrans" presStyleCnt="0"/>
      <dgm:spPr/>
    </dgm:pt>
    <dgm:pt modelId="{7440E2A9-CFDD-49B3-9D9F-E7ACDAD78E40}" type="pres">
      <dgm:prSet presAssocID="{4E3FAB77-7F2F-4BE8-9106-00D902CE3831}" presName="node" presStyleLbl="node1" presStyleIdx="8" presStyleCnt="18">
        <dgm:presLayoutVars>
          <dgm:bulletEnabled val="1"/>
        </dgm:presLayoutVars>
      </dgm:prSet>
      <dgm:spPr/>
    </dgm:pt>
    <dgm:pt modelId="{6CB708A8-9859-4DA1-A2E1-BA6947C63F08}" type="pres">
      <dgm:prSet presAssocID="{83A83A0E-A575-421C-83E1-7665C0617B35}" presName="sibTrans" presStyleCnt="0"/>
      <dgm:spPr/>
    </dgm:pt>
    <dgm:pt modelId="{6FF1CAC4-D6C6-40C0-93DC-7CC5BA726D2B}" type="pres">
      <dgm:prSet presAssocID="{32A7C8C9-6378-4D6B-9D3A-E812572E8470}" presName="node" presStyleLbl="node1" presStyleIdx="9" presStyleCnt="18">
        <dgm:presLayoutVars>
          <dgm:bulletEnabled val="1"/>
        </dgm:presLayoutVars>
      </dgm:prSet>
      <dgm:spPr/>
    </dgm:pt>
    <dgm:pt modelId="{07F0BC02-7954-48F7-90C9-2F30A6B9FFE8}" type="pres">
      <dgm:prSet presAssocID="{413348E2-DEF5-4D73-8AE9-D120CC9BAE45}" presName="sibTrans" presStyleCnt="0"/>
      <dgm:spPr/>
    </dgm:pt>
    <dgm:pt modelId="{24A37817-9EF4-42A1-AAA2-E017E3DDA534}" type="pres">
      <dgm:prSet presAssocID="{AD8D1889-CD82-45BD-97CD-7B43AFF81510}" presName="node" presStyleLbl="node1" presStyleIdx="10" presStyleCnt="18">
        <dgm:presLayoutVars>
          <dgm:bulletEnabled val="1"/>
        </dgm:presLayoutVars>
      </dgm:prSet>
      <dgm:spPr/>
    </dgm:pt>
    <dgm:pt modelId="{8E80D251-3D25-44D8-908B-89F9055FAE7F}" type="pres">
      <dgm:prSet presAssocID="{D24CB84B-19BC-4690-8A16-8C1685F9A25F}" presName="sibTrans" presStyleCnt="0"/>
      <dgm:spPr/>
    </dgm:pt>
    <dgm:pt modelId="{4771AE87-C1F1-47C0-8DB3-5222F88C4CCB}" type="pres">
      <dgm:prSet presAssocID="{3C887CF8-02B8-4BCB-BCA1-97DD25A9B242}" presName="node" presStyleLbl="node1" presStyleIdx="11" presStyleCnt="18">
        <dgm:presLayoutVars>
          <dgm:bulletEnabled val="1"/>
        </dgm:presLayoutVars>
      </dgm:prSet>
      <dgm:spPr/>
    </dgm:pt>
    <dgm:pt modelId="{2DEE0AF2-0556-4C73-BEF3-90A322BE14B0}" type="pres">
      <dgm:prSet presAssocID="{80823FE5-DF6A-46B9-830D-EFE07F4512ED}" presName="sibTrans" presStyleCnt="0"/>
      <dgm:spPr/>
    </dgm:pt>
    <dgm:pt modelId="{45CE346C-8D6D-4255-B285-74295EB1A33D}" type="pres">
      <dgm:prSet presAssocID="{1F847509-BA66-4EEB-9D20-50B3B7F3BEFE}" presName="node" presStyleLbl="node1" presStyleIdx="12" presStyleCnt="18">
        <dgm:presLayoutVars>
          <dgm:bulletEnabled val="1"/>
        </dgm:presLayoutVars>
      </dgm:prSet>
      <dgm:spPr/>
    </dgm:pt>
    <dgm:pt modelId="{1A3488F3-C0E8-45FD-ADBE-B611D04ED539}" type="pres">
      <dgm:prSet presAssocID="{B163F981-7EAF-40E0-9DD1-DDF471E16A4C}" presName="sibTrans" presStyleCnt="0"/>
      <dgm:spPr/>
    </dgm:pt>
    <dgm:pt modelId="{935E9FCB-E89A-4C09-AFBB-474E5127C793}" type="pres">
      <dgm:prSet presAssocID="{C8C090EB-B2BE-489F-AF58-DD5FD894FDA2}" presName="node" presStyleLbl="node1" presStyleIdx="13" presStyleCnt="18">
        <dgm:presLayoutVars>
          <dgm:bulletEnabled val="1"/>
        </dgm:presLayoutVars>
      </dgm:prSet>
      <dgm:spPr/>
    </dgm:pt>
    <dgm:pt modelId="{80E65274-DC99-4CE7-9471-89903527D034}" type="pres">
      <dgm:prSet presAssocID="{B4BA7F98-AD47-4E07-984A-212C1FDB00B2}" presName="sibTrans" presStyleCnt="0"/>
      <dgm:spPr/>
    </dgm:pt>
    <dgm:pt modelId="{83C4B3A7-C3BD-488E-A974-071ECE90BFC4}" type="pres">
      <dgm:prSet presAssocID="{9AB5C217-DBCA-404C-BE99-B62625E9FE4F}" presName="node" presStyleLbl="node1" presStyleIdx="14" presStyleCnt="18">
        <dgm:presLayoutVars>
          <dgm:bulletEnabled val="1"/>
        </dgm:presLayoutVars>
      </dgm:prSet>
      <dgm:spPr/>
    </dgm:pt>
    <dgm:pt modelId="{AED0B81E-201D-4A99-9E54-105CB18D0E3B}" type="pres">
      <dgm:prSet presAssocID="{5E1B2644-97CE-4A07-AF72-E52B750B584B}" presName="sibTrans" presStyleCnt="0"/>
      <dgm:spPr/>
    </dgm:pt>
    <dgm:pt modelId="{F298991E-8774-42EE-93D0-D13F9C7DE0CA}" type="pres">
      <dgm:prSet presAssocID="{AAADF887-FC22-43EC-9F65-82C2E15AA800}" presName="node" presStyleLbl="node1" presStyleIdx="15" presStyleCnt="18">
        <dgm:presLayoutVars>
          <dgm:bulletEnabled val="1"/>
        </dgm:presLayoutVars>
      </dgm:prSet>
      <dgm:spPr/>
    </dgm:pt>
    <dgm:pt modelId="{D9025816-73B3-4F13-8186-EAF51FF57859}" type="pres">
      <dgm:prSet presAssocID="{2DAC6B2F-A214-409D-9961-43D25FEB14DD}" presName="sibTrans" presStyleCnt="0"/>
      <dgm:spPr/>
    </dgm:pt>
    <dgm:pt modelId="{0BA4EA81-D745-42CA-8BB5-B94972791DF5}" type="pres">
      <dgm:prSet presAssocID="{483EC385-0476-49CC-9515-79BB16902F49}" presName="node" presStyleLbl="node1" presStyleIdx="16" presStyleCnt="18">
        <dgm:presLayoutVars>
          <dgm:bulletEnabled val="1"/>
        </dgm:presLayoutVars>
      </dgm:prSet>
      <dgm:spPr/>
    </dgm:pt>
    <dgm:pt modelId="{49BE24C8-8770-416D-9E2E-8ECBA3A3759D}" type="pres">
      <dgm:prSet presAssocID="{D8159E00-7B6B-4D63-BAC0-8FD7EBA680FA}" presName="sibTrans" presStyleCnt="0"/>
      <dgm:spPr/>
    </dgm:pt>
    <dgm:pt modelId="{248CFE6F-6F1F-4B7C-88C6-90C137E2EB7B}" type="pres">
      <dgm:prSet presAssocID="{583B840A-C8DE-40C7-98CF-BACD024AE3E8}" presName="node" presStyleLbl="node1" presStyleIdx="17" presStyleCnt="18">
        <dgm:presLayoutVars>
          <dgm:bulletEnabled val="1"/>
        </dgm:presLayoutVars>
      </dgm:prSet>
      <dgm:spPr/>
    </dgm:pt>
  </dgm:ptLst>
  <dgm:cxnLst>
    <dgm:cxn modelId="{37715010-3BC7-43B0-8367-A18609CCACAE}" srcId="{1BC01151-B390-4F54-83F1-FDC1C0185713}" destId="{483EC385-0476-49CC-9515-79BB16902F49}" srcOrd="16" destOrd="0" parTransId="{5D5F6370-52C8-4DF1-BD4A-2A213AD77F85}" sibTransId="{D8159E00-7B6B-4D63-BAC0-8FD7EBA680FA}"/>
    <dgm:cxn modelId="{60000B16-850A-47F7-8390-FCD2BE709FA2}" type="presOf" srcId="{C272615D-C7CF-4662-9653-EFD391B5491E}" destId="{21C02276-7266-448D-9AF3-1AE8D9A08699}" srcOrd="0" destOrd="0" presId="urn:microsoft.com/office/officeart/2005/8/layout/default"/>
    <dgm:cxn modelId="{74354717-22B3-4FA3-AC32-57B254B1BEEF}" type="presOf" srcId="{583B840A-C8DE-40C7-98CF-BACD024AE3E8}" destId="{248CFE6F-6F1F-4B7C-88C6-90C137E2EB7B}" srcOrd="0" destOrd="0" presId="urn:microsoft.com/office/officeart/2005/8/layout/default"/>
    <dgm:cxn modelId="{8CB08319-6EE4-4216-A26F-B0B2B6C58332}" srcId="{1BC01151-B390-4F54-83F1-FDC1C0185713}" destId="{5BA645C1-1706-4DF9-994F-E822A2B95937}" srcOrd="3" destOrd="0" parTransId="{A492C7BB-DBBC-4DD2-996E-54450A7D89ED}" sibTransId="{337E4432-1616-4101-9A7E-007268684753}"/>
    <dgm:cxn modelId="{2769591D-61D3-4DBE-AE04-9245C059AC01}" srcId="{1BC01151-B390-4F54-83F1-FDC1C0185713}" destId="{C272615D-C7CF-4662-9653-EFD391B5491E}" srcOrd="2" destOrd="0" parTransId="{ED45A2EE-6314-463F-B9D5-524B24630E0E}" sibTransId="{4826789F-2B0E-4844-B90A-8836341BA74A}"/>
    <dgm:cxn modelId="{ECAC261F-1C70-4DEC-9AE4-A6F5AA958767}" srcId="{1BC01151-B390-4F54-83F1-FDC1C0185713}" destId="{583B840A-C8DE-40C7-98CF-BACD024AE3E8}" srcOrd="17" destOrd="0" parTransId="{8D338F05-D312-47BE-89C9-2D9910A2663F}" sibTransId="{549AA3E4-D9BF-48CB-8622-012D61B2945B}"/>
    <dgm:cxn modelId="{75DC922C-E4F1-430B-8B7A-88A442931B72}" type="presOf" srcId="{AD8D1889-CD82-45BD-97CD-7B43AFF81510}" destId="{24A37817-9EF4-42A1-AAA2-E017E3DDA534}" srcOrd="0" destOrd="0" presId="urn:microsoft.com/office/officeart/2005/8/layout/default"/>
    <dgm:cxn modelId="{3802E430-B1BF-47A3-AB7E-0DFCDA09C65C}" type="presOf" srcId="{32A7C8C9-6378-4D6B-9D3A-E812572E8470}" destId="{6FF1CAC4-D6C6-40C0-93DC-7CC5BA726D2B}" srcOrd="0" destOrd="0" presId="urn:microsoft.com/office/officeart/2005/8/layout/default"/>
    <dgm:cxn modelId="{013CC233-D5D9-46C9-8B68-E3D3FAB148ED}" type="presOf" srcId="{1F847509-BA66-4EEB-9D20-50B3B7F3BEFE}" destId="{45CE346C-8D6D-4255-B285-74295EB1A33D}" srcOrd="0" destOrd="0" presId="urn:microsoft.com/office/officeart/2005/8/layout/default"/>
    <dgm:cxn modelId="{4A03D03E-465D-4AEC-B541-4661539F68C2}" srcId="{1BC01151-B390-4F54-83F1-FDC1C0185713}" destId="{4E3FAB77-7F2F-4BE8-9106-00D902CE3831}" srcOrd="8" destOrd="0" parTransId="{2F2B02DD-BF48-46D4-B823-D238E7EF74BD}" sibTransId="{83A83A0E-A575-421C-83E1-7665C0617B35}"/>
    <dgm:cxn modelId="{7FB7325F-BF49-4CB7-9701-2F3EA1821181}" type="presOf" srcId="{4E3FAB77-7F2F-4BE8-9106-00D902CE3831}" destId="{7440E2A9-CFDD-49B3-9D9F-E7ACDAD78E40}" srcOrd="0" destOrd="0" presId="urn:microsoft.com/office/officeart/2005/8/layout/default"/>
    <dgm:cxn modelId="{3F94805F-8E26-4E79-B7AA-A4EEDC6862AB}" type="presOf" srcId="{3B005CC6-172B-419B-A1DA-BF1E4872FC1A}" destId="{9197FFA0-169A-4233-BB0C-AF20711B1562}" srcOrd="0" destOrd="0" presId="urn:microsoft.com/office/officeart/2005/8/layout/default"/>
    <dgm:cxn modelId="{0D61C75F-87AE-44C5-B850-B922B73AF568}" type="presOf" srcId="{9AB5C217-DBCA-404C-BE99-B62625E9FE4F}" destId="{83C4B3A7-C3BD-488E-A974-071ECE90BFC4}" srcOrd="0" destOrd="0" presId="urn:microsoft.com/office/officeart/2005/8/layout/default"/>
    <dgm:cxn modelId="{CE23C961-36C3-4783-8256-6CEB8630B3F0}" srcId="{1BC01151-B390-4F54-83F1-FDC1C0185713}" destId="{56981F46-F34D-434E-A9AC-9B2814E658E6}" srcOrd="6" destOrd="0" parTransId="{01501AF0-EB68-45C4-A1ED-09B66AF78BC2}" sibTransId="{574CD5FB-1A57-47B3-86A5-D9C48A1DD5E1}"/>
    <dgm:cxn modelId="{7327A34C-B790-4422-B066-FEBF50F86DFE}" srcId="{1BC01151-B390-4F54-83F1-FDC1C0185713}" destId="{3C887CF8-02B8-4BCB-BCA1-97DD25A9B242}" srcOrd="11" destOrd="0" parTransId="{766424B4-AC9E-451F-9346-45E5A4F12852}" sibTransId="{80823FE5-DF6A-46B9-830D-EFE07F4512ED}"/>
    <dgm:cxn modelId="{BD82CC4C-C2E6-4EAB-ADCA-B00F00D4D581}" srcId="{1BC01151-B390-4F54-83F1-FDC1C0185713}" destId="{6B5D8308-FD38-47BF-A432-81D1D850E30C}" srcOrd="7" destOrd="0" parTransId="{F9F171BC-1837-4741-B54F-773DB1CB6973}" sibTransId="{477E14F8-98E2-4B4B-8F01-A0114BA403C0}"/>
    <dgm:cxn modelId="{F7DFE86D-144C-488F-AF06-AEBE6A7EE6C2}" type="presOf" srcId="{3E2BB15E-025C-4791-885E-6AB21F674F37}" destId="{DA1E8698-FF8A-4BD6-92F6-7E0B291782AE}" srcOrd="0" destOrd="0" presId="urn:microsoft.com/office/officeart/2005/8/layout/default"/>
    <dgm:cxn modelId="{58274E71-EB4C-499F-A15D-306A556BA8C9}" srcId="{1BC01151-B390-4F54-83F1-FDC1C0185713}" destId="{3E2BB15E-025C-4791-885E-6AB21F674F37}" srcOrd="1" destOrd="0" parTransId="{1F5FBA74-91F4-4519-8E79-BA95A2DCC497}" sibTransId="{AA1277F8-8413-4D6A-B2CA-D0AA1F9808F1}"/>
    <dgm:cxn modelId="{5E46C751-5260-4622-99B2-6786FC3A0B2D}" srcId="{1BC01151-B390-4F54-83F1-FDC1C0185713}" destId="{C8C090EB-B2BE-489F-AF58-DD5FD894FDA2}" srcOrd="13" destOrd="0" parTransId="{3E04543B-A85F-4E62-A558-7039447CC779}" sibTransId="{B4BA7F98-AD47-4E07-984A-212C1FDB00B2}"/>
    <dgm:cxn modelId="{9805A656-A3C1-43D3-8889-4E699A99B6CF}" srcId="{1BC01151-B390-4F54-83F1-FDC1C0185713}" destId="{AD8D1889-CD82-45BD-97CD-7B43AFF81510}" srcOrd="10" destOrd="0" parTransId="{931D3D15-1C71-4B6D-AA80-FAE5C4796904}" sibTransId="{D24CB84B-19BC-4690-8A16-8C1685F9A25F}"/>
    <dgm:cxn modelId="{95C73480-3119-42F9-B654-1B9B15FB4EEF}" type="presOf" srcId="{6B5D8308-FD38-47BF-A432-81D1D850E30C}" destId="{557E7352-1C14-47F0-9C00-2D3A648A7C12}" srcOrd="0" destOrd="0" presId="urn:microsoft.com/office/officeart/2005/8/layout/default"/>
    <dgm:cxn modelId="{895DEE94-BBC2-4E4F-BF30-8D3622369E39}" srcId="{1BC01151-B390-4F54-83F1-FDC1C0185713}" destId="{32A7C8C9-6378-4D6B-9D3A-E812572E8470}" srcOrd="9" destOrd="0" parTransId="{C5D9932C-8BCD-428F-9DCB-2426765E0B62}" sibTransId="{413348E2-DEF5-4D73-8AE9-D120CC9BAE45}"/>
    <dgm:cxn modelId="{1B943C99-2003-43D7-8E1A-9F1958F148BC}" type="presOf" srcId="{483EC385-0476-49CC-9515-79BB16902F49}" destId="{0BA4EA81-D745-42CA-8BB5-B94972791DF5}" srcOrd="0" destOrd="0" presId="urn:microsoft.com/office/officeart/2005/8/layout/default"/>
    <dgm:cxn modelId="{71506F9B-8FCD-49E5-B50E-5E82A52DAB12}" srcId="{1BC01151-B390-4F54-83F1-FDC1C0185713}" destId="{1F847509-BA66-4EEB-9D20-50B3B7F3BEFE}" srcOrd="12" destOrd="0" parTransId="{4A0B0605-8168-4F08-AEC2-AB440CEE89BB}" sibTransId="{B163F981-7EAF-40E0-9DD1-DDF471E16A4C}"/>
    <dgm:cxn modelId="{9C2D32AF-186F-475C-843F-3EE174CDE073}" type="presOf" srcId="{3C887CF8-02B8-4BCB-BCA1-97DD25A9B242}" destId="{4771AE87-C1F1-47C0-8DB3-5222F88C4CCB}" srcOrd="0" destOrd="0" presId="urn:microsoft.com/office/officeart/2005/8/layout/default"/>
    <dgm:cxn modelId="{06FF09B7-CE4B-401E-A344-380E647016D4}" type="presOf" srcId="{AAADF887-FC22-43EC-9F65-82C2E15AA800}" destId="{F298991E-8774-42EE-93D0-D13F9C7DE0CA}" srcOrd="0" destOrd="0" presId="urn:microsoft.com/office/officeart/2005/8/layout/default"/>
    <dgm:cxn modelId="{F99D8ABC-5E3F-4D6A-ABF7-F6AFF7BE27B6}" srcId="{1BC01151-B390-4F54-83F1-FDC1C0185713}" destId="{3B005CC6-172B-419B-A1DA-BF1E4872FC1A}" srcOrd="4" destOrd="0" parTransId="{478D8842-3EB5-4EBA-A800-B35EB8F9D65F}" sibTransId="{CBC9DF87-B5EB-4841-AF4C-98E196E84D26}"/>
    <dgm:cxn modelId="{29DADFC3-04E2-41E6-BD20-DD925ADBACB3}" type="presOf" srcId="{1BC01151-B390-4F54-83F1-FDC1C0185713}" destId="{F49AED54-BE9A-4D4F-9636-D53BC1C42626}" srcOrd="0" destOrd="0" presId="urn:microsoft.com/office/officeart/2005/8/layout/default"/>
    <dgm:cxn modelId="{FDA12CC4-B27B-430B-88E0-3768D87CDAAE}" type="presOf" srcId="{C8C090EB-B2BE-489F-AF58-DD5FD894FDA2}" destId="{935E9FCB-E89A-4C09-AFBB-474E5127C793}" srcOrd="0" destOrd="0" presId="urn:microsoft.com/office/officeart/2005/8/layout/default"/>
    <dgm:cxn modelId="{612758DB-F97A-41A3-B0F0-A873062418D4}" srcId="{1BC01151-B390-4F54-83F1-FDC1C0185713}" destId="{AAADF887-FC22-43EC-9F65-82C2E15AA800}" srcOrd="15" destOrd="0" parTransId="{9CA8438B-6691-42D7-8775-1A8909286B83}" sibTransId="{2DAC6B2F-A214-409D-9961-43D25FEB14DD}"/>
    <dgm:cxn modelId="{2621DAE9-A96B-4561-94E1-662580B9FAF4}" type="presOf" srcId="{5BA645C1-1706-4DF9-994F-E822A2B95937}" destId="{983D0516-8BBC-417C-BFB2-0CB442C1DC45}" srcOrd="0" destOrd="0" presId="urn:microsoft.com/office/officeart/2005/8/layout/default"/>
    <dgm:cxn modelId="{B857F4EA-D621-42B8-9D4A-2FE2C3FEB46E}" srcId="{1BC01151-B390-4F54-83F1-FDC1C0185713}" destId="{0D261C27-72F2-4FE6-B753-8922C7F62A4B}" srcOrd="5" destOrd="0" parTransId="{C089450D-4B41-4821-B8A5-CDB285FED990}" sibTransId="{4D5A4BFD-F430-478D-8507-8E6519148D9E}"/>
    <dgm:cxn modelId="{902F0BF1-3475-4A73-813F-1842A088CF13}" type="presOf" srcId="{F12BB054-3208-41B9-B38A-176920EBF365}" destId="{5D085859-3EB7-44AD-AE0A-2F781B36055B}" srcOrd="0" destOrd="0" presId="urn:microsoft.com/office/officeart/2005/8/layout/default"/>
    <dgm:cxn modelId="{1D86B4F1-35A1-46D9-98FD-C76F2633B7AE}" type="presOf" srcId="{56981F46-F34D-434E-A9AC-9B2814E658E6}" destId="{6A1A6BD8-87FD-4CD1-ACA9-53CC208D5A8D}" srcOrd="0" destOrd="0" presId="urn:microsoft.com/office/officeart/2005/8/layout/default"/>
    <dgm:cxn modelId="{EFF8B8F1-67F7-452B-96D6-EAC45F314528}" srcId="{1BC01151-B390-4F54-83F1-FDC1C0185713}" destId="{9AB5C217-DBCA-404C-BE99-B62625E9FE4F}" srcOrd="14" destOrd="0" parTransId="{0268D7CD-4951-422A-981C-8E78BFEA719A}" sibTransId="{5E1B2644-97CE-4A07-AF72-E52B750B584B}"/>
    <dgm:cxn modelId="{47F5B6F9-F5F4-4C93-9F2D-A2774419774C}" type="presOf" srcId="{0D261C27-72F2-4FE6-B753-8922C7F62A4B}" destId="{964139BA-47DE-48AD-8020-DE7A3EBC03B8}" srcOrd="0" destOrd="0" presId="urn:microsoft.com/office/officeart/2005/8/layout/default"/>
    <dgm:cxn modelId="{86D67FFA-9913-410F-810F-61408603CA0A}" srcId="{1BC01151-B390-4F54-83F1-FDC1C0185713}" destId="{F12BB054-3208-41B9-B38A-176920EBF365}" srcOrd="0" destOrd="0" parTransId="{B7EA82A0-D2FF-4DA8-A61E-25ECAF99732B}" sibTransId="{5E58E962-CC46-4C59-953C-8D609C3C4F46}"/>
    <dgm:cxn modelId="{F97EBD19-CC43-454B-8FAC-0745CF048479}" type="presParOf" srcId="{F49AED54-BE9A-4D4F-9636-D53BC1C42626}" destId="{5D085859-3EB7-44AD-AE0A-2F781B36055B}" srcOrd="0" destOrd="0" presId="urn:microsoft.com/office/officeart/2005/8/layout/default"/>
    <dgm:cxn modelId="{68B185D6-3BDE-447B-B0B6-D6689361E780}" type="presParOf" srcId="{F49AED54-BE9A-4D4F-9636-D53BC1C42626}" destId="{BEC2D7E2-D8A6-4C0D-98A1-311B893663E5}" srcOrd="1" destOrd="0" presId="urn:microsoft.com/office/officeart/2005/8/layout/default"/>
    <dgm:cxn modelId="{F94C13A6-512E-4756-BBC4-53695D471C3D}" type="presParOf" srcId="{F49AED54-BE9A-4D4F-9636-D53BC1C42626}" destId="{DA1E8698-FF8A-4BD6-92F6-7E0B291782AE}" srcOrd="2" destOrd="0" presId="urn:microsoft.com/office/officeart/2005/8/layout/default"/>
    <dgm:cxn modelId="{66D1A202-0F6F-4B06-91FE-E20F4D87C918}" type="presParOf" srcId="{F49AED54-BE9A-4D4F-9636-D53BC1C42626}" destId="{21F5086B-6E61-42C0-B7CF-746116B92C53}" srcOrd="3" destOrd="0" presId="urn:microsoft.com/office/officeart/2005/8/layout/default"/>
    <dgm:cxn modelId="{97DD679B-5D33-475F-93D0-36FF7487859C}" type="presParOf" srcId="{F49AED54-BE9A-4D4F-9636-D53BC1C42626}" destId="{21C02276-7266-448D-9AF3-1AE8D9A08699}" srcOrd="4" destOrd="0" presId="urn:microsoft.com/office/officeart/2005/8/layout/default"/>
    <dgm:cxn modelId="{3AA106E0-4DD9-43C0-8150-F21B76BF0C68}" type="presParOf" srcId="{F49AED54-BE9A-4D4F-9636-D53BC1C42626}" destId="{96D06B6D-AE4B-42CE-A292-3EFBD720E827}" srcOrd="5" destOrd="0" presId="urn:microsoft.com/office/officeart/2005/8/layout/default"/>
    <dgm:cxn modelId="{4CE50833-D639-4796-9497-541642D9E03E}" type="presParOf" srcId="{F49AED54-BE9A-4D4F-9636-D53BC1C42626}" destId="{983D0516-8BBC-417C-BFB2-0CB442C1DC45}" srcOrd="6" destOrd="0" presId="urn:microsoft.com/office/officeart/2005/8/layout/default"/>
    <dgm:cxn modelId="{7AAEA3E9-3116-4E31-AEAD-B45845830596}" type="presParOf" srcId="{F49AED54-BE9A-4D4F-9636-D53BC1C42626}" destId="{1A70B8DB-C5EF-47BF-BAF4-03ED7ABE81AC}" srcOrd="7" destOrd="0" presId="urn:microsoft.com/office/officeart/2005/8/layout/default"/>
    <dgm:cxn modelId="{357918D1-5376-4891-BBB0-22CE0FC1202B}" type="presParOf" srcId="{F49AED54-BE9A-4D4F-9636-D53BC1C42626}" destId="{9197FFA0-169A-4233-BB0C-AF20711B1562}" srcOrd="8" destOrd="0" presId="urn:microsoft.com/office/officeart/2005/8/layout/default"/>
    <dgm:cxn modelId="{FB28A6E2-FAC9-4C08-B71F-F4ADCDCCE264}" type="presParOf" srcId="{F49AED54-BE9A-4D4F-9636-D53BC1C42626}" destId="{A730901B-DC85-4D73-8DD8-42958D46C505}" srcOrd="9" destOrd="0" presId="urn:microsoft.com/office/officeart/2005/8/layout/default"/>
    <dgm:cxn modelId="{D728FD75-0205-49DD-957E-D0F6F0C183D2}" type="presParOf" srcId="{F49AED54-BE9A-4D4F-9636-D53BC1C42626}" destId="{964139BA-47DE-48AD-8020-DE7A3EBC03B8}" srcOrd="10" destOrd="0" presId="urn:microsoft.com/office/officeart/2005/8/layout/default"/>
    <dgm:cxn modelId="{8240E584-3BDA-4846-A85F-57A838F98F87}" type="presParOf" srcId="{F49AED54-BE9A-4D4F-9636-D53BC1C42626}" destId="{EBE9C871-234E-4468-946F-06CE9687F0ED}" srcOrd="11" destOrd="0" presId="urn:microsoft.com/office/officeart/2005/8/layout/default"/>
    <dgm:cxn modelId="{99C48929-6B5C-42FB-BEF5-6005BEF23EEC}" type="presParOf" srcId="{F49AED54-BE9A-4D4F-9636-D53BC1C42626}" destId="{6A1A6BD8-87FD-4CD1-ACA9-53CC208D5A8D}" srcOrd="12" destOrd="0" presId="urn:microsoft.com/office/officeart/2005/8/layout/default"/>
    <dgm:cxn modelId="{5DE65260-EADD-4CDA-B8A5-4A176E3F64D4}" type="presParOf" srcId="{F49AED54-BE9A-4D4F-9636-D53BC1C42626}" destId="{F790E7D9-977D-4DA3-BC7D-7D1F1F9F9E01}" srcOrd="13" destOrd="0" presId="urn:microsoft.com/office/officeart/2005/8/layout/default"/>
    <dgm:cxn modelId="{70F58ADA-EEDB-45A4-A26D-EADF27EC4FBE}" type="presParOf" srcId="{F49AED54-BE9A-4D4F-9636-D53BC1C42626}" destId="{557E7352-1C14-47F0-9C00-2D3A648A7C12}" srcOrd="14" destOrd="0" presId="urn:microsoft.com/office/officeart/2005/8/layout/default"/>
    <dgm:cxn modelId="{009BCE21-886F-45AA-8705-213B0BEA18A4}" type="presParOf" srcId="{F49AED54-BE9A-4D4F-9636-D53BC1C42626}" destId="{A7D4BE57-1D54-4D3E-8E85-DBC17D62661E}" srcOrd="15" destOrd="0" presId="urn:microsoft.com/office/officeart/2005/8/layout/default"/>
    <dgm:cxn modelId="{CC9A05CA-6FC0-4403-8900-6F24EF3AADF2}" type="presParOf" srcId="{F49AED54-BE9A-4D4F-9636-D53BC1C42626}" destId="{7440E2A9-CFDD-49B3-9D9F-E7ACDAD78E40}" srcOrd="16" destOrd="0" presId="urn:microsoft.com/office/officeart/2005/8/layout/default"/>
    <dgm:cxn modelId="{E5095E36-2D15-4818-8D12-8A3549DA3D95}" type="presParOf" srcId="{F49AED54-BE9A-4D4F-9636-D53BC1C42626}" destId="{6CB708A8-9859-4DA1-A2E1-BA6947C63F08}" srcOrd="17" destOrd="0" presId="urn:microsoft.com/office/officeart/2005/8/layout/default"/>
    <dgm:cxn modelId="{CDAB9A88-FE5A-42BC-933F-3955E7B84F3B}" type="presParOf" srcId="{F49AED54-BE9A-4D4F-9636-D53BC1C42626}" destId="{6FF1CAC4-D6C6-40C0-93DC-7CC5BA726D2B}" srcOrd="18" destOrd="0" presId="urn:microsoft.com/office/officeart/2005/8/layout/default"/>
    <dgm:cxn modelId="{594CB81B-A12E-4BB3-99F8-E6F7C2B2340F}" type="presParOf" srcId="{F49AED54-BE9A-4D4F-9636-D53BC1C42626}" destId="{07F0BC02-7954-48F7-90C9-2F30A6B9FFE8}" srcOrd="19" destOrd="0" presId="urn:microsoft.com/office/officeart/2005/8/layout/default"/>
    <dgm:cxn modelId="{CCAAD18A-2553-4B25-9927-6D7A3BA59EC6}" type="presParOf" srcId="{F49AED54-BE9A-4D4F-9636-D53BC1C42626}" destId="{24A37817-9EF4-42A1-AAA2-E017E3DDA534}" srcOrd="20" destOrd="0" presId="urn:microsoft.com/office/officeart/2005/8/layout/default"/>
    <dgm:cxn modelId="{4AC8CB49-3F77-40E7-B3C3-AAE24C0EF8FF}" type="presParOf" srcId="{F49AED54-BE9A-4D4F-9636-D53BC1C42626}" destId="{8E80D251-3D25-44D8-908B-89F9055FAE7F}" srcOrd="21" destOrd="0" presId="urn:microsoft.com/office/officeart/2005/8/layout/default"/>
    <dgm:cxn modelId="{9C28C787-06B8-4C35-A43C-E44E424599AD}" type="presParOf" srcId="{F49AED54-BE9A-4D4F-9636-D53BC1C42626}" destId="{4771AE87-C1F1-47C0-8DB3-5222F88C4CCB}" srcOrd="22" destOrd="0" presId="urn:microsoft.com/office/officeart/2005/8/layout/default"/>
    <dgm:cxn modelId="{C67F78A1-0FC8-4007-B5D8-0879AAE092FE}" type="presParOf" srcId="{F49AED54-BE9A-4D4F-9636-D53BC1C42626}" destId="{2DEE0AF2-0556-4C73-BEF3-90A322BE14B0}" srcOrd="23" destOrd="0" presId="urn:microsoft.com/office/officeart/2005/8/layout/default"/>
    <dgm:cxn modelId="{D9FF9D1F-F5F8-4D89-A270-51F8BA9F5071}" type="presParOf" srcId="{F49AED54-BE9A-4D4F-9636-D53BC1C42626}" destId="{45CE346C-8D6D-4255-B285-74295EB1A33D}" srcOrd="24" destOrd="0" presId="urn:microsoft.com/office/officeart/2005/8/layout/default"/>
    <dgm:cxn modelId="{4B6518B6-2D23-4F6C-89C1-4E4275BA021B}" type="presParOf" srcId="{F49AED54-BE9A-4D4F-9636-D53BC1C42626}" destId="{1A3488F3-C0E8-45FD-ADBE-B611D04ED539}" srcOrd="25" destOrd="0" presId="urn:microsoft.com/office/officeart/2005/8/layout/default"/>
    <dgm:cxn modelId="{024C2DA3-51A5-42A7-95E8-AB166B632450}" type="presParOf" srcId="{F49AED54-BE9A-4D4F-9636-D53BC1C42626}" destId="{935E9FCB-E89A-4C09-AFBB-474E5127C793}" srcOrd="26" destOrd="0" presId="urn:microsoft.com/office/officeart/2005/8/layout/default"/>
    <dgm:cxn modelId="{47BA8104-E5AB-4DA5-810B-0C602B2E37E1}" type="presParOf" srcId="{F49AED54-BE9A-4D4F-9636-D53BC1C42626}" destId="{80E65274-DC99-4CE7-9471-89903527D034}" srcOrd="27" destOrd="0" presId="urn:microsoft.com/office/officeart/2005/8/layout/default"/>
    <dgm:cxn modelId="{8237594A-CD74-406B-B3A4-D667D2C09627}" type="presParOf" srcId="{F49AED54-BE9A-4D4F-9636-D53BC1C42626}" destId="{83C4B3A7-C3BD-488E-A974-071ECE90BFC4}" srcOrd="28" destOrd="0" presId="urn:microsoft.com/office/officeart/2005/8/layout/default"/>
    <dgm:cxn modelId="{375D0FD2-0171-4DEB-9C10-D2FBA9DD5F07}" type="presParOf" srcId="{F49AED54-BE9A-4D4F-9636-D53BC1C42626}" destId="{AED0B81E-201D-4A99-9E54-105CB18D0E3B}" srcOrd="29" destOrd="0" presId="urn:microsoft.com/office/officeart/2005/8/layout/default"/>
    <dgm:cxn modelId="{37B7D0B1-AAB5-4EF9-946A-3F03526DE28C}" type="presParOf" srcId="{F49AED54-BE9A-4D4F-9636-D53BC1C42626}" destId="{F298991E-8774-42EE-93D0-D13F9C7DE0CA}" srcOrd="30" destOrd="0" presId="urn:microsoft.com/office/officeart/2005/8/layout/default"/>
    <dgm:cxn modelId="{2BD9B504-6631-44AF-AA79-2F3DC21AFDA5}" type="presParOf" srcId="{F49AED54-BE9A-4D4F-9636-D53BC1C42626}" destId="{D9025816-73B3-4F13-8186-EAF51FF57859}" srcOrd="31" destOrd="0" presId="urn:microsoft.com/office/officeart/2005/8/layout/default"/>
    <dgm:cxn modelId="{73F8D5BD-242F-4A2C-A981-9B9AB6130EBF}" type="presParOf" srcId="{F49AED54-BE9A-4D4F-9636-D53BC1C42626}" destId="{0BA4EA81-D745-42CA-8BB5-B94972791DF5}" srcOrd="32" destOrd="0" presId="urn:microsoft.com/office/officeart/2005/8/layout/default"/>
    <dgm:cxn modelId="{1D3AE6FC-740F-43A5-A8C3-AC68C19B887B}" type="presParOf" srcId="{F49AED54-BE9A-4D4F-9636-D53BC1C42626}" destId="{49BE24C8-8770-416D-9E2E-8ECBA3A3759D}" srcOrd="33" destOrd="0" presId="urn:microsoft.com/office/officeart/2005/8/layout/default"/>
    <dgm:cxn modelId="{ECF3A896-1C1A-4578-BAA1-AAB0928F7A75}" type="presParOf" srcId="{F49AED54-BE9A-4D4F-9636-D53BC1C42626}" destId="{248CFE6F-6F1F-4B7C-88C6-90C137E2EB7B}" srcOrd="34" destOrd="0" presId="urn:microsoft.com/office/officeart/2005/8/layout/defaul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7FBF0-516B-4D41-9DD2-CE21AAA82155}">
      <dsp:nvSpPr>
        <dsp:cNvPr id="0" name=""/>
        <dsp:cNvSpPr/>
      </dsp:nvSpPr>
      <dsp:spPr>
        <a:xfrm>
          <a:off x="0" y="268"/>
          <a:ext cx="8117780" cy="875307"/>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defRPr sz="2400">
              <a:latin typeface="Sakkal Majalla" panose="02000000000000000000" pitchFamily="2" charset="-78"/>
              <a:ea typeface="GE SS Text Light" panose="020A0503020102020204" pitchFamily="18" charset="-78"/>
              <a:cs typeface="Sakkal Majalla" panose="02000000000000000000" pitchFamily="2" charset="-78"/>
            </a:defRPr>
          </a:pPr>
          <a:r>
            <a:rPr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Enhancing confidence in the judicial system and raising the level of competitiveness</a:t>
          </a:r>
          <a:endParaRPr lang="en-US"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endParaRPr>
        </a:p>
      </dsp:txBody>
      <dsp:txXfrm>
        <a:off x="42729" y="42997"/>
        <a:ext cx="8032322" cy="789849"/>
      </dsp:txXfrm>
    </dsp:sp>
    <dsp:sp modelId="{B79D2689-27E9-4455-B87E-BB30ACF76D98}">
      <dsp:nvSpPr>
        <dsp:cNvPr id="0" name=""/>
        <dsp:cNvSpPr/>
      </dsp:nvSpPr>
      <dsp:spPr>
        <a:xfrm>
          <a:off x="0" y="889821"/>
          <a:ext cx="8117780" cy="875307"/>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1">
            <a:lnSpc>
              <a:spcPct val="90000"/>
            </a:lnSpc>
            <a:spcBef>
              <a:spcPct val="0"/>
            </a:spcBef>
            <a:spcAft>
              <a:spcPct val="35000"/>
            </a:spcAft>
            <a:buNone/>
            <a:defRPr sz="2400">
              <a:latin typeface="Sakkal Majalla" panose="02000000000000000000" pitchFamily="2" charset="-78"/>
              <a:cs typeface="Sakkal Majalla" panose="02000000000000000000" pitchFamily="2" charset="-78"/>
            </a:defRPr>
          </a:pPr>
          <a:r>
            <a:rPr lang="en-US"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Enhancing </a:t>
          </a:r>
          <a:r>
            <a:rPr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 the role o</a:t>
          </a:r>
          <a:r>
            <a:rPr lang="en-US"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f amicable resolution </a:t>
          </a:r>
          <a:r>
            <a:rPr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and judicial mediation in achieving stability and community happiness</a:t>
          </a:r>
          <a:endParaRPr lang="ar-SA"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endParaRPr>
        </a:p>
      </dsp:txBody>
      <dsp:txXfrm>
        <a:off x="42729" y="932550"/>
        <a:ext cx="8032322" cy="789849"/>
      </dsp:txXfrm>
    </dsp:sp>
    <dsp:sp modelId="{F9CFD2B7-8A86-447F-A8EB-98F7152B53CD}">
      <dsp:nvSpPr>
        <dsp:cNvPr id="0" name=""/>
        <dsp:cNvSpPr/>
      </dsp:nvSpPr>
      <dsp:spPr>
        <a:xfrm>
          <a:off x="0" y="1779374"/>
          <a:ext cx="8117780" cy="875307"/>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1">
            <a:lnSpc>
              <a:spcPct val="90000"/>
            </a:lnSpc>
            <a:spcBef>
              <a:spcPct val="0"/>
            </a:spcBef>
            <a:spcAft>
              <a:spcPct val="35000"/>
            </a:spcAft>
            <a:buNone/>
            <a:defRPr sz="2400">
              <a:latin typeface="Sakkal Majalla" panose="02000000000000000000" pitchFamily="2" charset="-78"/>
              <a:ea typeface="GE SS Text Light" panose="020A0503020102020204" pitchFamily="18" charset="-78"/>
              <a:cs typeface="Sakkal Majalla" panose="02000000000000000000" pitchFamily="2" charset="-78"/>
            </a:defRPr>
          </a:pPr>
          <a:r>
            <a:rPr lang="en-US"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Enhancing the services of </a:t>
          </a:r>
          <a:r>
            <a:rPr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institutional </a:t>
          </a:r>
          <a:r>
            <a:rPr lang="en-US"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development</a:t>
          </a:r>
          <a:r>
            <a:rPr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 and innovation </a:t>
          </a:r>
        </a:p>
      </dsp:txBody>
      <dsp:txXfrm>
        <a:off x="42729" y="1822103"/>
        <a:ext cx="8032322" cy="789849"/>
      </dsp:txXfrm>
    </dsp:sp>
    <dsp:sp modelId="{2136E2AF-630D-4082-A8A6-C0F055D8B370}">
      <dsp:nvSpPr>
        <dsp:cNvPr id="0" name=""/>
        <dsp:cNvSpPr/>
      </dsp:nvSpPr>
      <dsp:spPr>
        <a:xfrm>
          <a:off x="0" y="2671075"/>
          <a:ext cx="8117780" cy="875307"/>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1">
            <a:lnSpc>
              <a:spcPct val="90000"/>
            </a:lnSpc>
            <a:spcBef>
              <a:spcPct val="0"/>
            </a:spcBef>
            <a:spcAft>
              <a:spcPct val="35000"/>
            </a:spcAft>
            <a:buNone/>
            <a:defRPr sz="2400">
              <a:latin typeface="Sakkal Majalla" panose="02000000000000000000" pitchFamily="2" charset="-78"/>
              <a:ea typeface="GE SS Text Light" panose="020A0503020102020204" pitchFamily="18" charset="-78"/>
              <a:cs typeface="Sakkal Majalla" panose="02000000000000000000" pitchFamily="2" charset="-78"/>
            </a:defRPr>
          </a:pPr>
          <a:r>
            <a:rPr lang="en-US"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Enhancing </a:t>
          </a:r>
          <a:r>
            <a:rPr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the relationship with</a:t>
          </a:r>
          <a:r>
            <a:rPr lang="en-US"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 the</a:t>
          </a:r>
          <a:r>
            <a:rPr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 partners and community </a:t>
          </a:r>
        </a:p>
      </dsp:txBody>
      <dsp:txXfrm>
        <a:off x="42729" y="2713804"/>
        <a:ext cx="8032322" cy="789849"/>
      </dsp:txXfrm>
    </dsp:sp>
    <dsp:sp modelId="{15C8314A-95F1-47CA-AC49-3BE4DD2A9258}">
      <dsp:nvSpPr>
        <dsp:cNvPr id="0" name=""/>
        <dsp:cNvSpPr/>
      </dsp:nvSpPr>
      <dsp:spPr>
        <a:xfrm>
          <a:off x="0" y="3558480"/>
          <a:ext cx="8117780" cy="875307"/>
        </a:xfrm>
        <a:prstGeom prst="roundRect">
          <a:avLst/>
        </a:prstGeom>
        <a:gradFill rotWithShape="0">
          <a:gsLst>
            <a:gs pos="0">
              <a:prstClr val="white">
                <a:hueOff val="0"/>
                <a:satOff val="0"/>
                <a:lumOff val="0"/>
                <a:alphaOff val="0"/>
                <a:satMod val="103000"/>
                <a:lumMod val="102000"/>
                <a:tint val="94000"/>
              </a:prstClr>
            </a:gs>
            <a:gs pos="50000">
              <a:prstClr val="white">
                <a:hueOff val="0"/>
                <a:satOff val="0"/>
                <a:lumOff val="0"/>
                <a:alphaOff val="0"/>
                <a:satMod val="110000"/>
                <a:lumMod val="100000"/>
                <a:shade val="100000"/>
              </a:prstClr>
            </a:gs>
            <a:gs pos="100000">
              <a:prstClr val="white">
                <a:hueOff val="0"/>
                <a:satOff val="0"/>
                <a:lumOff val="0"/>
                <a:alphaOff val="0"/>
                <a:lumMod val="99000"/>
                <a:satMod val="120000"/>
                <a:shade val="78000"/>
              </a:prst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1">
            <a:lnSpc>
              <a:spcPct val="90000"/>
            </a:lnSpc>
            <a:spcBef>
              <a:spcPct val="0"/>
            </a:spcBef>
            <a:spcAft>
              <a:spcPct val="35000"/>
            </a:spcAft>
            <a:buNone/>
            <a:defRPr sz="2400">
              <a:latin typeface="Sakkal Majalla" panose="02000000000000000000" pitchFamily="2" charset="-78"/>
              <a:ea typeface="GE SS Text Light" panose="020A0503020102020204" pitchFamily="18" charset="-78"/>
              <a:cs typeface="Sakkal Majalla" panose="02000000000000000000" pitchFamily="2" charset="-78"/>
            </a:defRPr>
          </a:pPr>
          <a:r>
            <a:rPr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rPr>
            <a:t>Excellence in providing services and improving the customer experience</a:t>
          </a:r>
          <a:endParaRPr lang="ar-AE" sz="2400" b="0" kern="1200" dirty="0">
            <a:solidFill>
              <a:prstClr val="black">
                <a:hueOff val="0"/>
                <a:satOff val="0"/>
                <a:lumOff val="0"/>
                <a:alphaOff val="0"/>
              </a:prstClr>
            </a:solidFill>
            <a:latin typeface="Sakkal Majalla" panose="02000000000000000000" pitchFamily="2" charset="-78"/>
            <a:ea typeface="+mn-ea"/>
            <a:cs typeface="Sakkal Majalla" panose="02000000000000000000" pitchFamily="2" charset="-78"/>
          </a:endParaRPr>
        </a:p>
      </dsp:txBody>
      <dsp:txXfrm>
        <a:off x="42729" y="3601209"/>
        <a:ext cx="8032322" cy="7898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085859-3EB7-44AD-AE0A-2F781B36055B}">
      <dsp:nvSpPr>
        <dsp:cNvPr id="0" name=""/>
        <dsp:cNvSpPr/>
      </dsp:nvSpPr>
      <dsp:spPr>
        <a:xfrm>
          <a:off x="179216" y="3017"/>
          <a:ext cx="1906613" cy="11439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4">
                  <a:lumMod val="75000"/>
                </a:schemeClr>
              </a:solidFill>
            </a:rPr>
            <a:t>Case Registration </a:t>
          </a:r>
          <a:endParaRPr lang="en-AE" sz="2000" kern="1200" dirty="0">
            <a:solidFill>
              <a:schemeClr val="accent4">
                <a:lumMod val="75000"/>
              </a:schemeClr>
            </a:solidFill>
          </a:endParaRPr>
        </a:p>
      </dsp:txBody>
      <dsp:txXfrm>
        <a:off x="179216" y="3017"/>
        <a:ext cx="1906613" cy="1143968"/>
      </dsp:txXfrm>
    </dsp:sp>
    <dsp:sp modelId="{DA1E8698-FF8A-4BD6-92F6-7E0B291782AE}">
      <dsp:nvSpPr>
        <dsp:cNvPr id="0" name=""/>
        <dsp:cNvSpPr/>
      </dsp:nvSpPr>
      <dsp:spPr>
        <a:xfrm>
          <a:off x="2276491" y="3017"/>
          <a:ext cx="1906613" cy="11439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4">
                  <a:lumMod val="75000"/>
                </a:schemeClr>
              </a:solidFill>
            </a:rPr>
            <a:t>Legal Request</a:t>
          </a:r>
          <a:endParaRPr lang="en-AE" sz="2000" kern="1200" dirty="0">
            <a:solidFill>
              <a:schemeClr val="accent4">
                <a:lumMod val="75000"/>
              </a:schemeClr>
            </a:solidFill>
          </a:endParaRPr>
        </a:p>
      </dsp:txBody>
      <dsp:txXfrm>
        <a:off x="2276491" y="3017"/>
        <a:ext cx="1906613" cy="1143968"/>
      </dsp:txXfrm>
    </dsp:sp>
    <dsp:sp modelId="{21C02276-7266-448D-9AF3-1AE8D9A08699}">
      <dsp:nvSpPr>
        <dsp:cNvPr id="0" name=""/>
        <dsp:cNvSpPr/>
      </dsp:nvSpPr>
      <dsp:spPr>
        <a:xfrm>
          <a:off x="4373766" y="3017"/>
          <a:ext cx="1906613" cy="11439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4">
                  <a:lumMod val="75000"/>
                </a:schemeClr>
              </a:solidFill>
            </a:rPr>
            <a:t>Registration of Judgments'’ Execution</a:t>
          </a:r>
          <a:endParaRPr lang="en-AE" sz="2000" kern="1200" dirty="0">
            <a:solidFill>
              <a:schemeClr val="accent4">
                <a:lumMod val="75000"/>
              </a:schemeClr>
            </a:solidFill>
          </a:endParaRPr>
        </a:p>
      </dsp:txBody>
      <dsp:txXfrm>
        <a:off x="4373766" y="3017"/>
        <a:ext cx="1906613" cy="1143968"/>
      </dsp:txXfrm>
    </dsp:sp>
    <dsp:sp modelId="{983D0516-8BBC-417C-BFB2-0CB442C1DC45}">
      <dsp:nvSpPr>
        <dsp:cNvPr id="0" name=""/>
        <dsp:cNvSpPr/>
      </dsp:nvSpPr>
      <dsp:spPr>
        <a:xfrm>
          <a:off x="6471041" y="3017"/>
          <a:ext cx="1906613" cy="11439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4">
                  <a:lumMod val="75000"/>
                </a:schemeClr>
              </a:solidFill>
            </a:rPr>
            <a:t>Execution Requests  </a:t>
          </a:r>
          <a:endParaRPr lang="en-AE" sz="2000" kern="1200" dirty="0">
            <a:solidFill>
              <a:schemeClr val="accent4">
                <a:lumMod val="75000"/>
              </a:schemeClr>
            </a:solidFill>
          </a:endParaRPr>
        </a:p>
      </dsp:txBody>
      <dsp:txXfrm>
        <a:off x="6471041" y="3017"/>
        <a:ext cx="1906613" cy="1143968"/>
      </dsp:txXfrm>
    </dsp:sp>
    <dsp:sp modelId="{9197FFA0-169A-4233-BB0C-AF20711B1562}">
      <dsp:nvSpPr>
        <dsp:cNvPr id="0" name=""/>
        <dsp:cNvSpPr/>
      </dsp:nvSpPr>
      <dsp:spPr>
        <a:xfrm>
          <a:off x="8568316" y="3017"/>
          <a:ext cx="1906613" cy="11439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4">
                  <a:lumMod val="75000"/>
                </a:schemeClr>
              </a:solidFill>
            </a:rPr>
            <a:t>Case Inquiry </a:t>
          </a:r>
          <a:endParaRPr lang="en-AE" sz="2000" kern="1200" dirty="0">
            <a:solidFill>
              <a:schemeClr val="accent4">
                <a:lumMod val="75000"/>
              </a:schemeClr>
            </a:solidFill>
          </a:endParaRPr>
        </a:p>
      </dsp:txBody>
      <dsp:txXfrm>
        <a:off x="8568316" y="3017"/>
        <a:ext cx="1906613" cy="1143968"/>
      </dsp:txXfrm>
    </dsp:sp>
    <dsp:sp modelId="{964139BA-47DE-48AD-8020-DE7A3EBC03B8}">
      <dsp:nvSpPr>
        <dsp:cNvPr id="0" name=""/>
        <dsp:cNvSpPr/>
      </dsp:nvSpPr>
      <dsp:spPr>
        <a:xfrm>
          <a:off x="179216" y="1337646"/>
          <a:ext cx="1906613" cy="11439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AE" sz="2000" kern="1200" dirty="0">
              <a:solidFill>
                <a:schemeClr val="accent4">
                  <a:lumMod val="75000"/>
                </a:schemeClr>
              </a:solidFill>
            </a:rPr>
            <a:t>Deposits Payment </a:t>
          </a:r>
        </a:p>
      </dsp:txBody>
      <dsp:txXfrm>
        <a:off x="179216" y="1337646"/>
        <a:ext cx="1906613" cy="1143968"/>
      </dsp:txXfrm>
    </dsp:sp>
    <dsp:sp modelId="{6A1A6BD8-87FD-4CD1-ACA9-53CC208D5A8D}">
      <dsp:nvSpPr>
        <dsp:cNvPr id="0" name=""/>
        <dsp:cNvSpPr/>
      </dsp:nvSpPr>
      <dsp:spPr>
        <a:xfrm>
          <a:off x="2276491" y="1337646"/>
          <a:ext cx="1906613" cy="11439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4">
                  <a:lumMod val="75000"/>
                </a:schemeClr>
              </a:solidFill>
            </a:rPr>
            <a:t>Lawyers Services</a:t>
          </a:r>
          <a:r>
            <a:rPr lang="ar-EG" sz="2000" kern="1200" dirty="0">
              <a:solidFill>
                <a:schemeClr val="accent4">
                  <a:lumMod val="75000"/>
                </a:schemeClr>
              </a:solidFill>
            </a:rPr>
            <a:t> </a:t>
          </a:r>
          <a:endParaRPr lang="en-AE" sz="2000" kern="1200" dirty="0">
            <a:solidFill>
              <a:schemeClr val="accent4">
                <a:lumMod val="75000"/>
              </a:schemeClr>
            </a:solidFill>
          </a:endParaRPr>
        </a:p>
      </dsp:txBody>
      <dsp:txXfrm>
        <a:off x="2276491" y="1337646"/>
        <a:ext cx="1906613" cy="1143968"/>
      </dsp:txXfrm>
    </dsp:sp>
    <dsp:sp modelId="{557E7352-1C14-47F0-9C00-2D3A648A7C12}">
      <dsp:nvSpPr>
        <dsp:cNvPr id="0" name=""/>
        <dsp:cNvSpPr/>
      </dsp:nvSpPr>
      <dsp:spPr>
        <a:xfrm>
          <a:off x="4373766" y="1337646"/>
          <a:ext cx="1906613" cy="11439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4">
                  <a:lumMod val="75000"/>
                </a:schemeClr>
              </a:solidFill>
            </a:rPr>
            <a:t>Parties Services</a:t>
          </a:r>
          <a:r>
            <a:rPr lang="ar-EG" sz="2000" kern="1200" dirty="0">
              <a:solidFill>
                <a:schemeClr val="accent4">
                  <a:lumMod val="75000"/>
                </a:schemeClr>
              </a:solidFill>
            </a:rPr>
            <a:t> </a:t>
          </a:r>
          <a:endParaRPr lang="en-AE" sz="2000" kern="1200" dirty="0">
            <a:solidFill>
              <a:schemeClr val="accent4">
                <a:lumMod val="75000"/>
              </a:schemeClr>
            </a:solidFill>
          </a:endParaRPr>
        </a:p>
      </dsp:txBody>
      <dsp:txXfrm>
        <a:off x="4373766" y="1337646"/>
        <a:ext cx="1906613" cy="1143968"/>
      </dsp:txXfrm>
    </dsp:sp>
    <dsp:sp modelId="{7440E2A9-CFDD-49B3-9D9F-E7ACDAD78E40}">
      <dsp:nvSpPr>
        <dsp:cNvPr id="0" name=""/>
        <dsp:cNvSpPr/>
      </dsp:nvSpPr>
      <dsp:spPr>
        <a:xfrm>
          <a:off x="6471041" y="1337646"/>
          <a:ext cx="1906613" cy="11439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4">
                  <a:lumMod val="75000"/>
                </a:schemeClr>
              </a:solidFill>
            </a:rPr>
            <a:t>Banks and Companies Services</a:t>
          </a:r>
          <a:r>
            <a:rPr lang="ar-EG" sz="2000" kern="1200" dirty="0">
              <a:solidFill>
                <a:schemeClr val="accent4">
                  <a:lumMod val="75000"/>
                </a:schemeClr>
              </a:solidFill>
            </a:rPr>
            <a:t> </a:t>
          </a:r>
          <a:endParaRPr lang="en-AE" sz="2000" kern="1200" dirty="0">
            <a:solidFill>
              <a:schemeClr val="accent4">
                <a:lumMod val="75000"/>
              </a:schemeClr>
            </a:solidFill>
          </a:endParaRPr>
        </a:p>
      </dsp:txBody>
      <dsp:txXfrm>
        <a:off x="6471041" y="1337646"/>
        <a:ext cx="1906613" cy="1143968"/>
      </dsp:txXfrm>
    </dsp:sp>
    <dsp:sp modelId="{6FF1CAC4-D6C6-40C0-93DC-7CC5BA726D2B}">
      <dsp:nvSpPr>
        <dsp:cNvPr id="0" name=""/>
        <dsp:cNvSpPr/>
      </dsp:nvSpPr>
      <dsp:spPr>
        <a:xfrm>
          <a:off x="8568316" y="1337646"/>
          <a:ext cx="1906613" cy="11439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4">
                  <a:lumMod val="75000"/>
                </a:schemeClr>
              </a:solidFill>
            </a:rPr>
            <a:t>Printing Offices Services</a:t>
          </a:r>
          <a:endParaRPr lang="en-AE" sz="2000" kern="1200" dirty="0">
            <a:solidFill>
              <a:schemeClr val="accent4">
                <a:lumMod val="75000"/>
              </a:schemeClr>
            </a:solidFill>
          </a:endParaRPr>
        </a:p>
      </dsp:txBody>
      <dsp:txXfrm>
        <a:off x="8568316" y="1337646"/>
        <a:ext cx="1906613" cy="1143968"/>
      </dsp:txXfrm>
    </dsp:sp>
    <dsp:sp modelId="{24A37817-9EF4-42A1-AAA2-E017E3DDA534}">
      <dsp:nvSpPr>
        <dsp:cNvPr id="0" name=""/>
        <dsp:cNvSpPr/>
      </dsp:nvSpPr>
      <dsp:spPr>
        <a:xfrm>
          <a:off x="179216" y="2672276"/>
          <a:ext cx="1906613" cy="11439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4">
                  <a:lumMod val="75000"/>
                </a:schemeClr>
              </a:solidFill>
            </a:rPr>
            <a:t>Judges Services</a:t>
          </a:r>
          <a:r>
            <a:rPr lang="ar-EG" sz="2000" kern="1200" dirty="0">
              <a:solidFill>
                <a:schemeClr val="accent4">
                  <a:lumMod val="75000"/>
                </a:schemeClr>
              </a:solidFill>
            </a:rPr>
            <a:t> </a:t>
          </a:r>
          <a:endParaRPr lang="en-AE" sz="2000" kern="1200" dirty="0">
            <a:solidFill>
              <a:schemeClr val="accent4">
                <a:lumMod val="75000"/>
              </a:schemeClr>
            </a:solidFill>
          </a:endParaRPr>
        </a:p>
      </dsp:txBody>
      <dsp:txXfrm>
        <a:off x="179216" y="2672276"/>
        <a:ext cx="1906613" cy="1143968"/>
      </dsp:txXfrm>
    </dsp:sp>
    <dsp:sp modelId="{4771AE87-C1F1-47C0-8DB3-5222F88C4CCB}">
      <dsp:nvSpPr>
        <dsp:cNvPr id="0" name=""/>
        <dsp:cNvSpPr/>
      </dsp:nvSpPr>
      <dsp:spPr>
        <a:xfrm>
          <a:off x="2276491" y="2672276"/>
          <a:ext cx="1906613" cy="11439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4">
                  <a:lumMod val="75000"/>
                </a:schemeClr>
              </a:solidFill>
            </a:rPr>
            <a:t>Testimonies Services</a:t>
          </a:r>
          <a:r>
            <a:rPr lang="ar-EG" sz="2000" kern="1200" dirty="0">
              <a:solidFill>
                <a:schemeClr val="accent4">
                  <a:lumMod val="75000"/>
                </a:schemeClr>
              </a:solidFill>
            </a:rPr>
            <a:t> </a:t>
          </a:r>
          <a:endParaRPr lang="en-AE" sz="2000" kern="1200" dirty="0">
            <a:solidFill>
              <a:schemeClr val="accent4">
                <a:lumMod val="75000"/>
              </a:schemeClr>
            </a:solidFill>
          </a:endParaRPr>
        </a:p>
      </dsp:txBody>
      <dsp:txXfrm>
        <a:off x="2276491" y="2672276"/>
        <a:ext cx="1906613" cy="1143968"/>
      </dsp:txXfrm>
    </dsp:sp>
    <dsp:sp modelId="{45CE346C-8D6D-4255-B285-74295EB1A33D}">
      <dsp:nvSpPr>
        <dsp:cNvPr id="0" name=""/>
        <dsp:cNvSpPr/>
      </dsp:nvSpPr>
      <dsp:spPr>
        <a:xfrm>
          <a:off x="4373766" y="2672276"/>
          <a:ext cx="1906613" cy="11439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4">
                  <a:lumMod val="75000"/>
                </a:schemeClr>
              </a:solidFill>
            </a:rPr>
            <a:t>Inheritance Services</a:t>
          </a:r>
          <a:r>
            <a:rPr lang="ar-EG" sz="2000" kern="1200" dirty="0">
              <a:solidFill>
                <a:schemeClr val="accent4">
                  <a:lumMod val="75000"/>
                </a:schemeClr>
              </a:solidFill>
            </a:rPr>
            <a:t> </a:t>
          </a:r>
          <a:endParaRPr lang="en-AE" sz="2000" kern="1200" dirty="0">
            <a:solidFill>
              <a:schemeClr val="accent4">
                <a:lumMod val="75000"/>
              </a:schemeClr>
            </a:solidFill>
          </a:endParaRPr>
        </a:p>
      </dsp:txBody>
      <dsp:txXfrm>
        <a:off x="4373766" y="2672276"/>
        <a:ext cx="1906613" cy="1143968"/>
      </dsp:txXfrm>
    </dsp:sp>
    <dsp:sp modelId="{935E9FCB-E89A-4C09-AFBB-474E5127C793}">
      <dsp:nvSpPr>
        <dsp:cNvPr id="0" name=""/>
        <dsp:cNvSpPr/>
      </dsp:nvSpPr>
      <dsp:spPr>
        <a:xfrm>
          <a:off x="6471041" y="2672276"/>
          <a:ext cx="1906613" cy="11439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4">
                  <a:lumMod val="75000"/>
                </a:schemeClr>
              </a:solidFill>
            </a:rPr>
            <a:t>POA Services</a:t>
          </a:r>
          <a:endParaRPr lang="en-AE" sz="2000" kern="1200" dirty="0">
            <a:solidFill>
              <a:schemeClr val="accent4">
                <a:lumMod val="75000"/>
              </a:schemeClr>
            </a:solidFill>
          </a:endParaRPr>
        </a:p>
      </dsp:txBody>
      <dsp:txXfrm>
        <a:off x="6471041" y="2672276"/>
        <a:ext cx="1906613" cy="1143968"/>
      </dsp:txXfrm>
    </dsp:sp>
    <dsp:sp modelId="{83C4B3A7-C3BD-488E-A974-071ECE90BFC4}">
      <dsp:nvSpPr>
        <dsp:cNvPr id="0" name=""/>
        <dsp:cNvSpPr/>
      </dsp:nvSpPr>
      <dsp:spPr>
        <a:xfrm>
          <a:off x="8568316" y="2672276"/>
          <a:ext cx="1906613" cy="11439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4">
                  <a:lumMod val="75000"/>
                </a:schemeClr>
              </a:solidFill>
            </a:rPr>
            <a:t>Contracts Services</a:t>
          </a:r>
          <a:endParaRPr lang="en-AE" sz="2000" kern="1200" dirty="0">
            <a:solidFill>
              <a:schemeClr val="accent4">
                <a:lumMod val="75000"/>
              </a:schemeClr>
            </a:solidFill>
          </a:endParaRPr>
        </a:p>
      </dsp:txBody>
      <dsp:txXfrm>
        <a:off x="8568316" y="2672276"/>
        <a:ext cx="1906613" cy="1143968"/>
      </dsp:txXfrm>
    </dsp:sp>
    <dsp:sp modelId="{F298991E-8774-42EE-93D0-D13F9C7DE0CA}">
      <dsp:nvSpPr>
        <dsp:cNvPr id="0" name=""/>
        <dsp:cNvSpPr/>
      </dsp:nvSpPr>
      <dsp:spPr>
        <a:xfrm>
          <a:off x="2276491" y="4006905"/>
          <a:ext cx="1906613" cy="11439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4">
                  <a:lumMod val="75000"/>
                </a:schemeClr>
              </a:solidFill>
            </a:rPr>
            <a:t>Judicial notices Services</a:t>
          </a:r>
          <a:r>
            <a:rPr lang="ar-EG" sz="2000" kern="1200" dirty="0">
              <a:solidFill>
                <a:schemeClr val="accent4">
                  <a:lumMod val="75000"/>
                </a:schemeClr>
              </a:solidFill>
            </a:rPr>
            <a:t> </a:t>
          </a:r>
          <a:endParaRPr lang="en-AE" sz="2000" kern="1200" dirty="0">
            <a:solidFill>
              <a:schemeClr val="accent4">
                <a:lumMod val="75000"/>
              </a:schemeClr>
            </a:solidFill>
          </a:endParaRPr>
        </a:p>
      </dsp:txBody>
      <dsp:txXfrm>
        <a:off x="2276491" y="4006905"/>
        <a:ext cx="1906613" cy="1143968"/>
      </dsp:txXfrm>
    </dsp:sp>
    <dsp:sp modelId="{0BA4EA81-D745-42CA-8BB5-B94972791DF5}">
      <dsp:nvSpPr>
        <dsp:cNvPr id="0" name=""/>
        <dsp:cNvSpPr/>
      </dsp:nvSpPr>
      <dsp:spPr>
        <a:xfrm>
          <a:off x="4373766" y="4006905"/>
          <a:ext cx="1906613" cy="11439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4">
                  <a:lumMod val="75000"/>
                </a:schemeClr>
              </a:solidFill>
            </a:rPr>
            <a:t>Judicial Declarations Services</a:t>
          </a:r>
          <a:endParaRPr lang="en-AE" sz="2000" kern="1200" dirty="0">
            <a:solidFill>
              <a:schemeClr val="accent4">
                <a:lumMod val="75000"/>
              </a:schemeClr>
            </a:solidFill>
          </a:endParaRPr>
        </a:p>
      </dsp:txBody>
      <dsp:txXfrm>
        <a:off x="4373766" y="4006905"/>
        <a:ext cx="1906613" cy="1143968"/>
      </dsp:txXfrm>
    </dsp:sp>
    <dsp:sp modelId="{248CFE6F-6F1F-4B7C-88C6-90C137E2EB7B}">
      <dsp:nvSpPr>
        <dsp:cNvPr id="0" name=""/>
        <dsp:cNvSpPr/>
      </dsp:nvSpPr>
      <dsp:spPr>
        <a:xfrm>
          <a:off x="6471041" y="4006905"/>
          <a:ext cx="1906613" cy="11439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4">
                  <a:lumMod val="75000"/>
                </a:schemeClr>
              </a:solidFill>
            </a:rPr>
            <a:t>Judicial Requests Services</a:t>
          </a:r>
        </a:p>
        <a:p>
          <a:pPr marL="0" lvl="0" indent="0" algn="ctr" defTabSz="889000">
            <a:lnSpc>
              <a:spcPct val="90000"/>
            </a:lnSpc>
            <a:spcBef>
              <a:spcPct val="0"/>
            </a:spcBef>
            <a:spcAft>
              <a:spcPct val="35000"/>
            </a:spcAft>
            <a:buNone/>
          </a:pPr>
          <a:r>
            <a:rPr lang="ar-EG" sz="2000" kern="1200" dirty="0">
              <a:solidFill>
                <a:schemeClr val="accent4">
                  <a:lumMod val="75000"/>
                </a:schemeClr>
              </a:solidFill>
            </a:rPr>
            <a:t> </a:t>
          </a:r>
          <a:endParaRPr lang="en-AE" sz="2000" kern="1200" dirty="0">
            <a:solidFill>
              <a:schemeClr val="accent4">
                <a:lumMod val="75000"/>
              </a:schemeClr>
            </a:solidFill>
          </a:endParaRPr>
        </a:p>
      </dsp:txBody>
      <dsp:txXfrm>
        <a:off x="6471041" y="4006905"/>
        <a:ext cx="1906613" cy="114396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0.16652</cdr:x>
      <cdr:y>0.87041</cdr:y>
    </cdr:from>
    <cdr:to>
      <cdr:x>0.81481</cdr:x>
      <cdr:y>1</cdr:y>
    </cdr:to>
    <cdr:sp macro="" textlink="">
      <cdr:nvSpPr>
        <cdr:cNvPr id="4" name="TextBox 21">
          <a:extLst xmlns:a="http://schemas.openxmlformats.org/drawingml/2006/main">
            <a:ext uri="{FF2B5EF4-FFF2-40B4-BE49-F238E27FC236}">
              <a16:creationId xmlns:a16="http://schemas.microsoft.com/office/drawing/2014/main" id="{174F0D5C-930B-1EE2-DDFC-9666D4B2A0A7}"/>
            </a:ext>
          </a:extLst>
        </cdr:cNvPr>
        <cdr:cNvSpPr txBox="1"/>
      </cdr:nvSpPr>
      <cdr:spPr>
        <a:xfrm xmlns:a="http://schemas.openxmlformats.org/drawingml/2006/main">
          <a:off x="609076" y="1860442"/>
          <a:ext cx="2371162"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heSans" panose="020B0503040302020203" pitchFamily="34" charset="-78"/>
              <a:cs typeface="TheSans" panose="020B0503040302020203" pitchFamily="34" charset="-78"/>
            </a:rPr>
            <a:t>2020	2019	2018</a:t>
          </a:r>
        </a:p>
      </cdr:txBody>
    </cdr:sp>
  </cdr:relSizeAnchor>
</c:userShapes>
</file>

<file path=ppt/drawings/drawing2.xml><?xml version="1.0" encoding="utf-8"?>
<c:userShapes xmlns:c="http://schemas.openxmlformats.org/drawingml/2006/chart">
  <cdr:relSizeAnchor xmlns:cdr="http://schemas.openxmlformats.org/drawingml/2006/chartDrawing">
    <cdr:from>
      <cdr:x>0.17586</cdr:x>
      <cdr:y>0.8702</cdr:y>
    </cdr:from>
    <cdr:to>
      <cdr:x>0.82414</cdr:x>
      <cdr:y>1</cdr:y>
    </cdr:to>
    <cdr:sp macro="" textlink="">
      <cdr:nvSpPr>
        <cdr:cNvPr id="3" name="TextBox 21">
          <a:extLst xmlns:a="http://schemas.openxmlformats.org/drawingml/2006/main">
            <a:ext uri="{FF2B5EF4-FFF2-40B4-BE49-F238E27FC236}">
              <a16:creationId xmlns:a16="http://schemas.microsoft.com/office/drawing/2014/main" id="{174F0D5C-930B-1EE2-DDFC-9666D4B2A0A7}"/>
            </a:ext>
          </a:extLst>
        </cdr:cNvPr>
        <cdr:cNvSpPr txBox="1"/>
      </cdr:nvSpPr>
      <cdr:spPr>
        <a:xfrm xmlns:a="http://schemas.openxmlformats.org/drawingml/2006/main">
          <a:off x="643219" y="1857087"/>
          <a:ext cx="2371162"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heSans" panose="020B0503040302020203" pitchFamily="34" charset="-78"/>
              <a:cs typeface="TheSans" panose="020B0503040302020203" pitchFamily="34" charset="-78"/>
            </a:rPr>
            <a:t>2020	2019	2018</a:t>
          </a:r>
        </a:p>
      </cdr:txBody>
    </cdr:sp>
  </cdr:relSizeAnchor>
</c:userShapes>
</file>

<file path=ppt/drawings/drawing3.xml><?xml version="1.0" encoding="utf-8"?>
<c:userShapes xmlns:c="http://schemas.openxmlformats.org/drawingml/2006/chart">
  <cdr:relSizeAnchor xmlns:cdr="http://schemas.openxmlformats.org/drawingml/2006/chartDrawing">
    <cdr:from>
      <cdr:x>0.17586</cdr:x>
      <cdr:y>0.8623</cdr:y>
    </cdr:from>
    <cdr:to>
      <cdr:x>0.82414</cdr:x>
      <cdr:y>1</cdr:y>
    </cdr:to>
    <cdr:sp macro="" textlink="">
      <cdr:nvSpPr>
        <cdr:cNvPr id="3" name="TextBox 21">
          <a:extLst xmlns:a="http://schemas.openxmlformats.org/drawingml/2006/main">
            <a:ext uri="{FF2B5EF4-FFF2-40B4-BE49-F238E27FC236}">
              <a16:creationId xmlns:a16="http://schemas.microsoft.com/office/drawing/2014/main" id="{174F0D5C-930B-1EE2-DDFC-9666D4B2A0A7}"/>
            </a:ext>
          </a:extLst>
        </cdr:cNvPr>
        <cdr:cNvSpPr txBox="1"/>
      </cdr:nvSpPr>
      <cdr:spPr>
        <a:xfrm xmlns:a="http://schemas.openxmlformats.org/drawingml/2006/main">
          <a:off x="643219" y="1734681"/>
          <a:ext cx="2371162"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heSans" panose="020B0503040302020203" pitchFamily="34" charset="-78"/>
              <a:cs typeface="TheSans" panose="020B0503040302020203" pitchFamily="34" charset="-78"/>
            </a:rPr>
            <a:t>2020	2019	2018</a:t>
          </a:r>
        </a:p>
      </cdr:txBody>
    </cdr:sp>
  </cdr:relSizeAnchor>
</c:userShapes>
</file>

<file path=ppt/drawings/drawing4.xml><?xml version="1.0" encoding="utf-8"?>
<c:userShapes xmlns:c="http://schemas.openxmlformats.org/drawingml/2006/chart">
  <cdr:relSizeAnchor xmlns:cdr="http://schemas.openxmlformats.org/drawingml/2006/chartDrawing">
    <cdr:from>
      <cdr:x>0.21289</cdr:x>
      <cdr:y>0.8623</cdr:y>
    </cdr:from>
    <cdr:to>
      <cdr:x>0.86118</cdr:x>
      <cdr:y>1</cdr:y>
    </cdr:to>
    <cdr:sp macro="" textlink="">
      <cdr:nvSpPr>
        <cdr:cNvPr id="3" name="TextBox 21">
          <a:extLst xmlns:a="http://schemas.openxmlformats.org/drawingml/2006/main">
            <a:ext uri="{FF2B5EF4-FFF2-40B4-BE49-F238E27FC236}">
              <a16:creationId xmlns:a16="http://schemas.microsoft.com/office/drawing/2014/main" id="{CFED70F3-7395-030E-079E-2B7752D34EBE}"/>
            </a:ext>
          </a:extLst>
        </cdr:cNvPr>
        <cdr:cNvSpPr txBox="1"/>
      </cdr:nvSpPr>
      <cdr:spPr>
        <a:xfrm xmlns:a="http://schemas.openxmlformats.org/drawingml/2006/main">
          <a:off x="778672" y="1734681"/>
          <a:ext cx="2371162"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heSans" panose="020B0503040302020203" pitchFamily="34" charset="-78"/>
              <a:cs typeface="TheSans" panose="020B0503040302020203" pitchFamily="34" charset="-78"/>
            </a:rPr>
            <a:t>2020	2019	2018</a:t>
          </a:r>
        </a:p>
      </cdr:txBody>
    </cdr:sp>
  </cdr:relSizeAnchor>
</c:userShapes>
</file>

<file path=ppt/drawings/drawing5.xml><?xml version="1.0" encoding="utf-8"?>
<c:userShapes xmlns:c="http://schemas.openxmlformats.org/drawingml/2006/chart">
  <cdr:relSizeAnchor xmlns:cdr="http://schemas.openxmlformats.org/drawingml/2006/chartDrawing">
    <cdr:from>
      <cdr:x>0.17586</cdr:x>
      <cdr:y>0.8623</cdr:y>
    </cdr:from>
    <cdr:to>
      <cdr:x>0.82414</cdr:x>
      <cdr:y>1</cdr:y>
    </cdr:to>
    <cdr:sp macro="" textlink="">
      <cdr:nvSpPr>
        <cdr:cNvPr id="3" name="TextBox 21">
          <a:extLst xmlns:a="http://schemas.openxmlformats.org/drawingml/2006/main">
            <a:ext uri="{FF2B5EF4-FFF2-40B4-BE49-F238E27FC236}">
              <a16:creationId xmlns:a16="http://schemas.microsoft.com/office/drawing/2014/main" id="{174F0D5C-930B-1EE2-DDFC-9666D4B2A0A7}"/>
            </a:ext>
          </a:extLst>
        </cdr:cNvPr>
        <cdr:cNvSpPr txBox="1"/>
      </cdr:nvSpPr>
      <cdr:spPr>
        <a:xfrm xmlns:a="http://schemas.openxmlformats.org/drawingml/2006/main">
          <a:off x="643219" y="1734681"/>
          <a:ext cx="2371162"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heSans" panose="020B0503040302020203" pitchFamily="34" charset="-78"/>
              <a:cs typeface="TheSans" panose="020B0503040302020203" pitchFamily="34" charset="-78"/>
            </a:rPr>
            <a:t>2020	2019	2018</a:t>
          </a:r>
        </a:p>
      </cdr:txBody>
    </cdr:sp>
  </cdr:relSizeAnchor>
</c:userShapes>
</file>

<file path=ppt/drawings/drawing6.xml><?xml version="1.0" encoding="utf-8"?>
<c:userShapes xmlns:c="http://schemas.openxmlformats.org/drawingml/2006/chart">
  <cdr:relSizeAnchor xmlns:cdr="http://schemas.openxmlformats.org/drawingml/2006/chartDrawing">
    <cdr:from>
      <cdr:x>0.22678</cdr:x>
      <cdr:y>0.8623</cdr:y>
    </cdr:from>
    <cdr:to>
      <cdr:x>0.87506</cdr:x>
      <cdr:y>1</cdr:y>
    </cdr:to>
    <cdr:sp macro="" textlink="">
      <cdr:nvSpPr>
        <cdr:cNvPr id="3" name="TextBox 21">
          <a:extLst xmlns:a="http://schemas.openxmlformats.org/drawingml/2006/main">
            <a:ext uri="{FF2B5EF4-FFF2-40B4-BE49-F238E27FC236}">
              <a16:creationId xmlns:a16="http://schemas.microsoft.com/office/drawing/2014/main" id="{174F0D5C-930B-1EE2-DDFC-9666D4B2A0A7}"/>
            </a:ext>
          </a:extLst>
        </cdr:cNvPr>
        <cdr:cNvSpPr txBox="1"/>
      </cdr:nvSpPr>
      <cdr:spPr>
        <a:xfrm xmlns:a="http://schemas.openxmlformats.org/drawingml/2006/main">
          <a:off x="829472" y="1785481"/>
          <a:ext cx="2371162"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a:r>
            <a:rPr lang="en-US" sz="1200" dirty="0">
              <a:latin typeface="TheSans" panose="020B0503040302020203" pitchFamily="34" charset="-78"/>
              <a:cs typeface="TheSans" panose="020B0503040302020203" pitchFamily="34" charset="-78"/>
            </a:rPr>
            <a:t>2020	2019	2018</a:t>
          </a:r>
        </a:p>
      </cdr:txBody>
    </cdr:sp>
  </cdr:relSizeAnchor>
</c:userShapes>
</file>

<file path=ppt/drawings/drawing7.xml><?xml version="1.0" encoding="utf-8"?>
<c:userShapes xmlns:c="http://schemas.openxmlformats.org/drawingml/2006/chart">
  <cdr:relSizeAnchor xmlns:cdr="http://schemas.openxmlformats.org/drawingml/2006/chartDrawing">
    <cdr:from>
      <cdr:x>0.17586</cdr:x>
      <cdr:y>0.87117</cdr:y>
    </cdr:from>
    <cdr:to>
      <cdr:x>0.82414</cdr:x>
      <cdr:y>1</cdr:y>
    </cdr:to>
    <cdr:sp macro="" textlink="">
      <cdr:nvSpPr>
        <cdr:cNvPr id="3" name="TextBox 21">
          <a:extLst xmlns:a="http://schemas.openxmlformats.org/drawingml/2006/main">
            <a:ext uri="{FF2B5EF4-FFF2-40B4-BE49-F238E27FC236}">
              <a16:creationId xmlns:a16="http://schemas.microsoft.com/office/drawing/2014/main" id="{174F0D5C-930B-1EE2-DDFC-9666D4B2A0A7}"/>
            </a:ext>
          </a:extLst>
        </cdr:cNvPr>
        <cdr:cNvSpPr txBox="1"/>
      </cdr:nvSpPr>
      <cdr:spPr>
        <a:xfrm xmlns:a="http://schemas.openxmlformats.org/drawingml/2006/main">
          <a:off x="643219" y="1873181"/>
          <a:ext cx="2371162"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heSans" panose="020B0503040302020203" pitchFamily="34" charset="-78"/>
              <a:cs typeface="TheSans" panose="020B0503040302020203" pitchFamily="34" charset="-78"/>
            </a:rPr>
            <a:t>2020	2019	2018</a:t>
          </a:r>
        </a:p>
      </cdr:txBody>
    </cdr:sp>
  </cdr:relSizeAnchor>
</c:userShapes>
</file>

<file path=ppt/drawings/drawing8.xml><?xml version="1.0" encoding="utf-8"?>
<c:userShapes xmlns:c="http://schemas.openxmlformats.org/drawingml/2006/chart">
  <cdr:relSizeAnchor xmlns:cdr="http://schemas.openxmlformats.org/drawingml/2006/chartDrawing">
    <cdr:from>
      <cdr:x>0.15688</cdr:x>
      <cdr:y>0.86999</cdr:y>
    </cdr:from>
    <cdr:to>
      <cdr:x>0.80516</cdr:x>
      <cdr:y>1</cdr:y>
    </cdr:to>
    <cdr:sp macro="" textlink="">
      <cdr:nvSpPr>
        <cdr:cNvPr id="3" name="TextBox 21">
          <a:extLst xmlns:a="http://schemas.openxmlformats.org/drawingml/2006/main">
            <a:ext uri="{FF2B5EF4-FFF2-40B4-BE49-F238E27FC236}">
              <a16:creationId xmlns:a16="http://schemas.microsoft.com/office/drawing/2014/main" id="{174F0D5C-930B-1EE2-DDFC-9666D4B2A0A7}"/>
            </a:ext>
          </a:extLst>
        </cdr:cNvPr>
        <cdr:cNvSpPr txBox="1"/>
      </cdr:nvSpPr>
      <cdr:spPr>
        <a:xfrm xmlns:a="http://schemas.openxmlformats.org/drawingml/2006/main">
          <a:off x="573802" y="1853679"/>
          <a:ext cx="2371162"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heSans" panose="020B0503040302020203" pitchFamily="34" charset="-78"/>
              <a:cs typeface="TheSans" panose="020B0503040302020203" pitchFamily="34" charset="-78"/>
            </a:rPr>
            <a:t>2020	2019	2018</a:t>
          </a:r>
        </a:p>
      </cdr:txBody>
    </cdr:sp>
  </cdr:relSizeAnchor>
</c:userShapes>
</file>

<file path=ppt/drawings/drawing9.xml><?xml version="1.0" encoding="utf-8"?>
<c:userShapes xmlns:c="http://schemas.openxmlformats.org/drawingml/2006/chart">
  <cdr:relSizeAnchor xmlns:cdr="http://schemas.openxmlformats.org/drawingml/2006/chartDrawing">
    <cdr:from>
      <cdr:x>0.1583</cdr:x>
      <cdr:y>0.87111</cdr:y>
    </cdr:from>
    <cdr:to>
      <cdr:x>0.80658</cdr:x>
      <cdr:y>1</cdr:y>
    </cdr:to>
    <cdr:sp macro="" textlink="">
      <cdr:nvSpPr>
        <cdr:cNvPr id="3" name="TextBox 21">
          <a:extLst xmlns:a="http://schemas.openxmlformats.org/drawingml/2006/main">
            <a:ext uri="{FF2B5EF4-FFF2-40B4-BE49-F238E27FC236}">
              <a16:creationId xmlns:a16="http://schemas.microsoft.com/office/drawing/2014/main" id="{174F0D5C-930B-1EE2-DDFC-9666D4B2A0A7}"/>
            </a:ext>
          </a:extLst>
        </cdr:cNvPr>
        <cdr:cNvSpPr txBox="1"/>
      </cdr:nvSpPr>
      <cdr:spPr>
        <a:xfrm xmlns:a="http://schemas.openxmlformats.org/drawingml/2006/main">
          <a:off x="578983" y="1872171"/>
          <a:ext cx="2371162"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a:r>
            <a:rPr lang="en-US" sz="1200" dirty="0">
              <a:latin typeface="TheSans" panose="020B0503040302020203" pitchFamily="34" charset="-78"/>
              <a:cs typeface="TheSans" panose="020B0503040302020203" pitchFamily="34" charset="-78"/>
            </a:rPr>
            <a:t>2020	2019	2018</a:t>
          </a:r>
        </a:p>
      </cdr:txBody>
    </cdr:sp>
  </cdr:relSizeAnchor>
</c:userShapes>
</file>

<file path=ppt/drawings/drawing10.xml><?xml version="1.0" encoding="utf-8"?>
<c:userShapes xmlns:c="http://schemas.openxmlformats.org/drawingml/2006/chart">
  <cdr:relSizeAnchor xmlns:cdr="http://schemas.openxmlformats.org/drawingml/2006/chartDrawing">
    <cdr:from>
      <cdr:x>0.17586</cdr:x>
      <cdr:y>0.8766</cdr:y>
    </cdr:from>
    <cdr:to>
      <cdr:x>0.82414</cdr:x>
      <cdr:y>1</cdr:y>
    </cdr:to>
    <cdr:sp macro="" textlink="">
      <cdr:nvSpPr>
        <cdr:cNvPr id="3" name="TextBox 21">
          <a:extLst xmlns:a="http://schemas.openxmlformats.org/drawingml/2006/main">
            <a:ext uri="{FF2B5EF4-FFF2-40B4-BE49-F238E27FC236}">
              <a16:creationId xmlns:a16="http://schemas.microsoft.com/office/drawing/2014/main" id="{174F0D5C-930B-1EE2-DDFC-9666D4B2A0A7}"/>
            </a:ext>
          </a:extLst>
        </cdr:cNvPr>
        <cdr:cNvSpPr txBox="1"/>
      </cdr:nvSpPr>
      <cdr:spPr>
        <a:xfrm xmlns:a="http://schemas.openxmlformats.org/drawingml/2006/main">
          <a:off x="643219" y="1967695"/>
          <a:ext cx="2371148" cy="27699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heSans" panose="020B0503040302020203" pitchFamily="34" charset="-78"/>
              <a:cs typeface="TheSans" panose="020B0503040302020203" pitchFamily="34" charset="-78"/>
            </a:rPr>
            <a:t>2020	2019	2018</a:t>
          </a:r>
        </a:p>
      </cdr:txBody>
    </cdr:sp>
  </cdr:relSizeAnchor>
</c:userShapes>
</file>

<file path=ppt/drawings/drawing11.xml><?xml version="1.0" encoding="utf-8"?>
<c:userShapes xmlns:c="http://schemas.openxmlformats.org/drawingml/2006/chart">
  <cdr:relSizeAnchor xmlns:cdr="http://schemas.openxmlformats.org/drawingml/2006/chartDrawing">
    <cdr:from>
      <cdr:x>0.17586</cdr:x>
      <cdr:y>0.8623</cdr:y>
    </cdr:from>
    <cdr:to>
      <cdr:x>0.82414</cdr:x>
      <cdr:y>1</cdr:y>
    </cdr:to>
    <cdr:sp macro="" textlink="">
      <cdr:nvSpPr>
        <cdr:cNvPr id="3" name="TextBox 21">
          <a:extLst xmlns:a="http://schemas.openxmlformats.org/drawingml/2006/main">
            <a:ext uri="{FF2B5EF4-FFF2-40B4-BE49-F238E27FC236}">
              <a16:creationId xmlns:a16="http://schemas.microsoft.com/office/drawing/2014/main" id="{174F0D5C-930B-1EE2-DDFC-9666D4B2A0A7}"/>
            </a:ext>
          </a:extLst>
        </cdr:cNvPr>
        <cdr:cNvSpPr txBox="1"/>
      </cdr:nvSpPr>
      <cdr:spPr>
        <a:xfrm xmlns:a="http://schemas.openxmlformats.org/drawingml/2006/main">
          <a:off x="643219" y="1734681"/>
          <a:ext cx="2371162"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heSans" panose="020B0503040302020203" pitchFamily="34" charset="-78"/>
              <a:cs typeface="TheSans" panose="020B0503040302020203" pitchFamily="34" charset="-78"/>
            </a:rPr>
            <a:t>2020	2019	2018</a:t>
          </a:r>
        </a:p>
      </cdr:txBody>
    </cdr:sp>
  </cdr:relSizeAnchor>
</c:userShapes>
</file>

<file path=ppt/drawings/drawing12.xml><?xml version="1.0" encoding="utf-8"?>
<c:userShapes xmlns:c="http://schemas.openxmlformats.org/drawingml/2006/chart">
  <cdr:relSizeAnchor xmlns:cdr="http://schemas.openxmlformats.org/drawingml/2006/chartDrawing">
    <cdr:from>
      <cdr:x>0.14601</cdr:x>
      <cdr:y>0.8623</cdr:y>
    </cdr:from>
    <cdr:to>
      <cdr:x>0.79429</cdr:x>
      <cdr:y>1</cdr:y>
    </cdr:to>
    <cdr:sp macro="" textlink="">
      <cdr:nvSpPr>
        <cdr:cNvPr id="3" name="TextBox 21">
          <a:extLst xmlns:a="http://schemas.openxmlformats.org/drawingml/2006/main">
            <a:ext uri="{FF2B5EF4-FFF2-40B4-BE49-F238E27FC236}">
              <a16:creationId xmlns:a16="http://schemas.microsoft.com/office/drawing/2014/main" id="{174F0D5C-930B-1EE2-DDFC-9666D4B2A0A7}"/>
            </a:ext>
          </a:extLst>
        </cdr:cNvPr>
        <cdr:cNvSpPr txBox="1"/>
      </cdr:nvSpPr>
      <cdr:spPr>
        <a:xfrm xmlns:a="http://schemas.openxmlformats.org/drawingml/2006/main">
          <a:off x="534051" y="1734681"/>
          <a:ext cx="2371162"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heSans" panose="020B0503040302020203" pitchFamily="34" charset="-78"/>
              <a:cs typeface="TheSans" panose="020B0503040302020203" pitchFamily="34" charset="-78"/>
            </a:rPr>
            <a:t>2020	2019	2018</a:t>
          </a:r>
        </a:p>
      </cdr:txBody>
    </cdr:sp>
  </cdr:relSizeAnchor>
</c:userShapes>
</file>

<file path=ppt/drawings/drawing13.xml><?xml version="1.0" encoding="utf-8"?>
<c:userShapes xmlns:c="http://schemas.openxmlformats.org/drawingml/2006/chart">
  <cdr:relSizeAnchor xmlns:cdr="http://schemas.openxmlformats.org/drawingml/2006/chartDrawing">
    <cdr:from>
      <cdr:x>0.17586</cdr:x>
      <cdr:y>0.86027</cdr:y>
    </cdr:from>
    <cdr:to>
      <cdr:x>0.82414</cdr:x>
      <cdr:y>0.99796</cdr:y>
    </cdr:to>
    <cdr:sp macro="" textlink="">
      <cdr:nvSpPr>
        <cdr:cNvPr id="3" name="TextBox 21">
          <a:extLst xmlns:a="http://schemas.openxmlformats.org/drawingml/2006/main">
            <a:ext uri="{FF2B5EF4-FFF2-40B4-BE49-F238E27FC236}">
              <a16:creationId xmlns:a16="http://schemas.microsoft.com/office/drawing/2014/main" id="{174F0D5C-930B-1EE2-DDFC-9666D4B2A0A7}"/>
            </a:ext>
          </a:extLst>
        </cdr:cNvPr>
        <cdr:cNvSpPr txBox="1"/>
      </cdr:nvSpPr>
      <cdr:spPr>
        <a:xfrm xmlns:a="http://schemas.openxmlformats.org/drawingml/2006/main">
          <a:off x="643219" y="1730582"/>
          <a:ext cx="2371162"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heSans" panose="020B0503040302020203" pitchFamily="34" charset="-78"/>
              <a:cs typeface="TheSans" panose="020B0503040302020203" pitchFamily="34" charset="-78"/>
            </a:rPr>
            <a:t>2020	2019	2018</a:t>
          </a:r>
        </a:p>
      </cdr:txBody>
    </cdr:sp>
  </cdr:relSizeAnchor>
</c:userShapes>
</file>

<file path=ppt/drawings/drawing14.xml><?xml version="1.0" encoding="utf-8"?>
<c:userShapes xmlns:c="http://schemas.openxmlformats.org/drawingml/2006/chart">
  <cdr:relSizeAnchor xmlns:cdr="http://schemas.openxmlformats.org/drawingml/2006/chartDrawing">
    <cdr:from>
      <cdr:x>0.17586</cdr:x>
      <cdr:y>0.8766</cdr:y>
    </cdr:from>
    <cdr:to>
      <cdr:x>0.82414</cdr:x>
      <cdr:y>1</cdr:y>
    </cdr:to>
    <cdr:sp macro="" textlink="">
      <cdr:nvSpPr>
        <cdr:cNvPr id="3" name="TextBox 21">
          <a:extLst xmlns:a="http://schemas.openxmlformats.org/drawingml/2006/main">
            <a:ext uri="{FF2B5EF4-FFF2-40B4-BE49-F238E27FC236}">
              <a16:creationId xmlns:a16="http://schemas.microsoft.com/office/drawing/2014/main" id="{174F0D5C-930B-1EE2-DDFC-9666D4B2A0A7}"/>
            </a:ext>
          </a:extLst>
        </cdr:cNvPr>
        <cdr:cNvSpPr txBox="1"/>
      </cdr:nvSpPr>
      <cdr:spPr>
        <a:xfrm xmlns:a="http://schemas.openxmlformats.org/drawingml/2006/main">
          <a:off x="643219" y="1967695"/>
          <a:ext cx="2371148" cy="27699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heSans" panose="020B0503040302020203" pitchFamily="34" charset="-78"/>
              <a:cs typeface="TheSans" panose="020B0503040302020203" pitchFamily="34" charset="-78"/>
            </a:rPr>
            <a:t>2020	2019	2018</a:t>
          </a:r>
        </a:p>
      </cdr:txBody>
    </cdr:sp>
  </cdr:relSizeAnchor>
</c:userShapes>
</file>

<file path=ppt/drawings/drawing15.xml><?xml version="1.0" encoding="utf-8"?>
<c:userShapes xmlns:c="http://schemas.openxmlformats.org/drawingml/2006/chart">
  <cdr:relSizeAnchor xmlns:cdr="http://schemas.openxmlformats.org/drawingml/2006/chartDrawing">
    <cdr:from>
      <cdr:x>0.17586</cdr:x>
      <cdr:y>0.8623</cdr:y>
    </cdr:from>
    <cdr:to>
      <cdr:x>0.82414</cdr:x>
      <cdr:y>1</cdr:y>
    </cdr:to>
    <cdr:sp macro="" textlink="">
      <cdr:nvSpPr>
        <cdr:cNvPr id="3" name="TextBox 21">
          <a:extLst xmlns:a="http://schemas.openxmlformats.org/drawingml/2006/main">
            <a:ext uri="{FF2B5EF4-FFF2-40B4-BE49-F238E27FC236}">
              <a16:creationId xmlns:a16="http://schemas.microsoft.com/office/drawing/2014/main" id="{174F0D5C-930B-1EE2-DDFC-9666D4B2A0A7}"/>
            </a:ext>
          </a:extLst>
        </cdr:cNvPr>
        <cdr:cNvSpPr txBox="1"/>
      </cdr:nvSpPr>
      <cdr:spPr>
        <a:xfrm xmlns:a="http://schemas.openxmlformats.org/drawingml/2006/main">
          <a:off x="643219" y="1734681"/>
          <a:ext cx="2371162"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heSans" panose="020B0503040302020203" pitchFamily="34" charset="-78"/>
              <a:cs typeface="TheSans" panose="020B0503040302020203" pitchFamily="34" charset="-78"/>
            </a:rPr>
            <a:t>2020	2019	2018</a:t>
          </a:r>
        </a:p>
      </cdr:txBody>
    </cdr:sp>
  </cdr:relSizeAnchor>
</c:userShapes>
</file>

<file path=ppt/drawings/drawing16.xml><?xml version="1.0" encoding="utf-8"?>
<c:userShapes xmlns:c="http://schemas.openxmlformats.org/drawingml/2006/chart">
  <cdr:relSizeAnchor xmlns:cdr="http://schemas.openxmlformats.org/drawingml/2006/chartDrawing">
    <cdr:from>
      <cdr:x>0.14601</cdr:x>
      <cdr:y>0.8623</cdr:y>
    </cdr:from>
    <cdr:to>
      <cdr:x>0.79429</cdr:x>
      <cdr:y>1</cdr:y>
    </cdr:to>
    <cdr:sp macro="" textlink="">
      <cdr:nvSpPr>
        <cdr:cNvPr id="3" name="TextBox 21">
          <a:extLst xmlns:a="http://schemas.openxmlformats.org/drawingml/2006/main">
            <a:ext uri="{FF2B5EF4-FFF2-40B4-BE49-F238E27FC236}">
              <a16:creationId xmlns:a16="http://schemas.microsoft.com/office/drawing/2014/main" id="{174F0D5C-930B-1EE2-DDFC-9666D4B2A0A7}"/>
            </a:ext>
          </a:extLst>
        </cdr:cNvPr>
        <cdr:cNvSpPr txBox="1"/>
      </cdr:nvSpPr>
      <cdr:spPr>
        <a:xfrm xmlns:a="http://schemas.openxmlformats.org/drawingml/2006/main">
          <a:off x="534051" y="1734681"/>
          <a:ext cx="2371162"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heSans" panose="020B0503040302020203" pitchFamily="34" charset="-78"/>
              <a:cs typeface="TheSans" panose="020B0503040302020203" pitchFamily="34" charset="-78"/>
            </a:rPr>
            <a:t>2020	2019	2018</a:t>
          </a:r>
        </a:p>
      </cdr:txBody>
    </cdr:sp>
  </cdr:relSizeAnchor>
</c:userShapes>
</file>

<file path=ppt/drawings/drawing17.xml><?xml version="1.0" encoding="utf-8"?>
<c:userShapes xmlns:c="http://schemas.openxmlformats.org/drawingml/2006/chart">
  <cdr:relSizeAnchor xmlns:cdr="http://schemas.openxmlformats.org/drawingml/2006/chartDrawing">
    <cdr:from>
      <cdr:x>0.17586</cdr:x>
      <cdr:y>0.86027</cdr:y>
    </cdr:from>
    <cdr:to>
      <cdr:x>0.82414</cdr:x>
      <cdr:y>0.99796</cdr:y>
    </cdr:to>
    <cdr:sp macro="" textlink="">
      <cdr:nvSpPr>
        <cdr:cNvPr id="3" name="TextBox 21">
          <a:extLst xmlns:a="http://schemas.openxmlformats.org/drawingml/2006/main">
            <a:ext uri="{FF2B5EF4-FFF2-40B4-BE49-F238E27FC236}">
              <a16:creationId xmlns:a16="http://schemas.microsoft.com/office/drawing/2014/main" id="{174F0D5C-930B-1EE2-DDFC-9666D4B2A0A7}"/>
            </a:ext>
          </a:extLst>
        </cdr:cNvPr>
        <cdr:cNvSpPr txBox="1"/>
      </cdr:nvSpPr>
      <cdr:spPr>
        <a:xfrm xmlns:a="http://schemas.openxmlformats.org/drawingml/2006/main">
          <a:off x="643219" y="1730582"/>
          <a:ext cx="2371162"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heSans" panose="020B0503040302020203" pitchFamily="34" charset="-78"/>
              <a:cs typeface="TheSans" panose="020B0503040302020203" pitchFamily="34" charset="-78"/>
            </a:rPr>
            <a:t>2020	2019	2018</a:t>
          </a:r>
        </a:p>
      </cdr:txBody>
    </cdr:sp>
  </cdr:relSizeAnchor>
</c:userShapes>
</file>

<file path=ppt/drawings/drawing18.xml><?xml version="1.0" encoding="utf-8"?>
<c:userShapes xmlns:c="http://schemas.openxmlformats.org/drawingml/2006/chart">
  <cdr:relSizeAnchor xmlns:cdr="http://schemas.openxmlformats.org/drawingml/2006/chartDrawing">
    <cdr:from>
      <cdr:x>0.15931</cdr:x>
      <cdr:y>0.8623</cdr:y>
    </cdr:from>
    <cdr:to>
      <cdr:x>0.84069</cdr:x>
      <cdr:y>1</cdr:y>
    </cdr:to>
    <cdr:sp macro="" textlink="">
      <cdr:nvSpPr>
        <cdr:cNvPr id="2" name="TextBox 19">
          <a:extLst xmlns:a="http://schemas.openxmlformats.org/drawingml/2006/main">
            <a:ext uri="{FF2B5EF4-FFF2-40B4-BE49-F238E27FC236}">
              <a16:creationId xmlns:a16="http://schemas.microsoft.com/office/drawing/2014/main" id="{92412DE8-8ABD-953D-8FD5-FCEF79AE12EC}"/>
            </a:ext>
          </a:extLst>
        </cdr:cNvPr>
        <cdr:cNvSpPr txBox="1"/>
      </cdr:nvSpPr>
      <cdr:spPr>
        <a:xfrm xmlns:a="http://schemas.openxmlformats.org/drawingml/2006/main">
          <a:off x="483237" y="1734672"/>
          <a:ext cx="2066843" cy="277008"/>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1"/>
          <a:r>
            <a:rPr lang="ar-EG" sz="1200" dirty="0"/>
            <a:t> 2018    2019         2020   </a:t>
          </a:r>
          <a:endParaRPr lang="en-US" sz="1200" dirty="0"/>
        </a:p>
      </cdr:txBody>
    </cdr:sp>
  </cdr:relSizeAnchor>
</c:userShapes>
</file>

<file path=ppt/drawings/drawing19.xml><?xml version="1.0" encoding="utf-8"?>
<c:userShapes xmlns:c="http://schemas.openxmlformats.org/drawingml/2006/chart">
  <cdr:relSizeAnchor xmlns:cdr="http://schemas.openxmlformats.org/drawingml/2006/chartDrawing">
    <cdr:from>
      <cdr:x>0.20529</cdr:x>
      <cdr:y>0.8623</cdr:y>
    </cdr:from>
    <cdr:to>
      <cdr:x>0.79471</cdr:x>
      <cdr:y>1</cdr:y>
    </cdr:to>
    <cdr:sp macro="" textlink="">
      <cdr:nvSpPr>
        <cdr:cNvPr id="3" name="TextBox 19"/>
        <cdr:cNvSpPr txBox="1"/>
      </cdr:nvSpPr>
      <cdr:spPr>
        <a:xfrm xmlns:a="http://schemas.openxmlformats.org/drawingml/2006/main">
          <a:off x="719882" y="1734681"/>
          <a:ext cx="2066841"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rtl="1"/>
          <a:r>
            <a:rPr lang="ar-EG" sz="1200" dirty="0"/>
            <a:t> 2018    2019         2020   </a:t>
          </a:r>
          <a:endParaRPr lang="en-US" sz="1200" dirty="0"/>
        </a:p>
      </cdr:txBody>
    </cdr:sp>
  </cdr:relSizeAnchor>
</c:userShapes>
</file>

<file path=ppt/drawings/drawing20.xml><?xml version="1.0" encoding="utf-8"?>
<c:userShapes xmlns:c="http://schemas.openxmlformats.org/drawingml/2006/chart">
  <cdr:relSizeAnchor xmlns:cdr="http://schemas.openxmlformats.org/drawingml/2006/chartDrawing">
    <cdr:from>
      <cdr:x>0.17825</cdr:x>
      <cdr:y>0.85043</cdr:y>
    </cdr:from>
    <cdr:to>
      <cdr:x>0.82175</cdr:x>
      <cdr:y>1</cdr:y>
    </cdr:to>
    <cdr:sp macro="" textlink="">
      <cdr:nvSpPr>
        <cdr:cNvPr id="3" name="TextBox 19"/>
        <cdr:cNvSpPr txBox="1"/>
      </cdr:nvSpPr>
      <cdr:spPr>
        <a:xfrm xmlns:a="http://schemas.openxmlformats.org/drawingml/2006/main">
          <a:off x="537366" y="1710786"/>
          <a:ext cx="1939955" cy="30089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ar-EG" sz="1200" dirty="0"/>
            <a:t> 2018    2019         2020   </a:t>
          </a:r>
          <a:endParaRPr lang="en-US" sz="1200" dirty="0"/>
        </a:p>
      </cdr:txBody>
    </cdr:sp>
  </cdr:relSizeAnchor>
</c:userShapes>
</file>

<file path=ppt/drawings/drawing21.xml><?xml version="1.0" encoding="utf-8"?>
<c:userShapes xmlns:c="http://schemas.openxmlformats.org/drawingml/2006/chart">
  <cdr:relSizeAnchor xmlns:cdr="http://schemas.openxmlformats.org/drawingml/2006/chartDrawing">
    <cdr:from>
      <cdr:x>0.17825</cdr:x>
      <cdr:y>0.85043</cdr:y>
    </cdr:from>
    <cdr:to>
      <cdr:x>0.82175</cdr:x>
      <cdr:y>0.98111</cdr:y>
    </cdr:to>
    <cdr:sp macro="" textlink="">
      <cdr:nvSpPr>
        <cdr:cNvPr id="3" name="TextBox 19"/>
        <cdr:cNvSpPr txBox="1"/>
      </cdr:nvSpPr>
      <cdr:spPr>
        <a:xfrm xmlns:a="http://schemas.openxmlformats.org/drawingml/2006/main">
          <a:off x="537368" y="1802601"/>
          <a:ext cx="1939952"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ar-EG" sz="1200" dirty="0"/>
            <a:t> 2018    2019         2020   </a:t>
          </a:r>
          <a:endParaRPr lang="en-US" sz="1200" dirty="0"/>
        </a:p>
      </cdr:txBody>
    </cdr:sp>
  </cdr:relSizeAnchor>
</c:userShapes>
</file>

<file path=ppt/drawings/drawing22.xml><?xml version="1.0" encoding="utf-8"?>
<c:userShapes xmlns:c="http://schemas.openxmlformats.org/drawingml/2006/chart">
  <cdr:relSizeAnchor xmlns:cdr="http://schemas.openxmlformats.org/drawingml/2006/chartDrawing">
    <cdr:from>
      <cdr:x>0.17825</cdr:x>
      <cdr:y>0.85043</cdr:y>
    </cdr:from>
    <cdr:to>
      <cdr:x>0.82175</cdr:x>
      <cdr:y>1</cdr:y>
    </cdr:to>
    <cdr:sp macro="" textlink="">
      <cdr:nvSpPr>
        <cdr:cNvPr id="3" name="TextBox 19"/>
        <cdr:cNvSpPr txBox="1"/>
      </cdr:nvSpPr>
      <cdr:spPr>
        <a:xfrm xmlns:a="http://schemas.openxmlformats.org/drawingml/2006/main">
          <a:off x="537366" y="1710786"/>
          <a:ext cx="1939955" cy="30089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ar-EG" sz="1200" dirty="0"/>
            <a:t> 2018    2019         2020   </a:t>
          </a:r>
          <a:endParaRPr lang="en-US" sz="1200" dirty="0"/>
        </a:p>
      </cdr:txBody>
    </cdr:sp>
  </cdr:relSizeAnchor>
</c:userShapes>
</file>

<file path=ppt/drawings/drawing23.xml><?xml version="1.0" encoding="utf-8"?>
<c:userShapes xmlns:c="http://schemas.openxmlformats.org/drawingml/2006/chart">
  <cdr:relSizeAnchor xmlns:cdr="http://schemas.openxmlformats.org/drawingml/2006/chartDrawing">
    <cdr:from>
      <cdr:x>0.17825</cdr:x>
      <cdr:y>0.85043</cdr:y>
    </cdr:from>
    <cdr:to>
      <cdr:x>0.82175</cdr:x>
      <cdr:y>1</cdr:y>
    </cdr:to>
    <cdr:sp macro="" textlink="">
      <cdr:nvSpPr>
        <cdr:cNvPr id="3" name="TextBox 19"/>
        <cdr:cNvSpPr txBox="1"/>
      </cdr:nvSpPr>
      <cdr:spPr>
        <a:xfrm xmlns:a="http://schemas.openxmlformats.org/drawingml/2006/main">
          <a:off x="537366" y="1710786"/>
          <a:ext cx="1939955" cy="30089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ar-EG" sz="1200" dirty="0"/>
            <a:t> 2018    2019         2020   </a:t>
          </a:r>
          <a:endParaRPr lang="en-US" sz="1200"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2C710-BABD-ABFC-C402-A8450E9165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E"/>
          </a:p>
        </p:txBody>
      </p:sp>
      <p:sp>
        <p:nvSpPr>
          <p:cNvPr id="3" name="Subtitle 2">
            <a:extLst>
              <a:ext uri="{FF2B5EF4-FFF2-40B4-BE49-F238E27FC236}">
                <a16:creationId xmlns:a16="http://schemas.microsoft.com/office/drawing/2014/main" id="{74DD3586-EDF4-8882-B776-3F00A0EE35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E"/>
          </a:p>
        </p:txBody>
      </p:sp>
      <p:sp>
        <p:nvSpPr>
          <p:cNvPr id="4" name="Date Placeholder 3">
            <a:extLst>
              <a:ext uri="{FF2B5EF4-FFF2-40B4-BE49-F238E27FC236}">
                <a16:creationId xmlns:a16="http://schemas.microsoft.com/office/drawing/2014/main" id="{520B010C-610F-2A7A-61C3-EAA8CCD17775}"/>
              </a:ext>
            </a:extLst>
          </p:cNvPr>
          <p:cNvSpPr>
            <a:spLocks noGrp="1"/>
          </p:cNvSpPr>
          <p:nvPr>
            <p:ph type="dt" sz="half" idx="10"/>
          </p:nvPr>
        </p:nvSpPr>
        <p:spPr/>
        <p:txBody>
          <a:bodyPr/>
          <a:lstStyle/>
          <a:p>
            <a:fld id="{45EC2B7A-1C2C-407F-8ADE-B69F2E5A0AB6}" type="datetimeFigureOut">
              <a:rPr lang="en-AE" smtClean="0"/>
              <a:t>14/03/2025</a:t>
            </a:fld>
            <a:endParaRPr lang="en-AE"/>
          </a:p>
        </p:txBody>
      </p:sp>
      <p:sp>
        <p:nvSpPr>
          <p:cNvPr id="5" name="Footer Placeholder 4">
            <a:extLst>
              <a:ext uri="{FF2B5EF4-FFF2-40B4-BE49-F238E27FC236}">
                <a16:creationId xmlns:a16="http://schemas.microsoft.com/office/drawing/2014/main" id="{3EB6D247-E4DF-9086-3CA6-3D922585FA00}"/>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1BCEAF77-00E8-F098-2084-50A773117EA6}"/>
              </a:ext>
            </a:extLst>
          </p:cNvPr>
          <p:cNvSpPr>
            <a:spLocks noGrp="1"/>
          </p:cNvSpPr>
          <p:nvPr>
            <p:ph type="sldNum" sz="quarter" idx="12"/>
          </p:nvPr>
        </p:nvSpPr>
        <p:spPr/>
        <p:txBody>
          <a:bodyPr/>
          <a:lstStyle/>
          <a:p>
            <a:fld id="{C4F3EC7B-D733-404D-967C-4D83CBA9C748}" type="slidenum">
              <a:rPr lang="en-AE" smtClean="0"/>
              <a:t>‹#›</a:t>
            </a:fld>
            <a:endParaRPr lang="en-AE"/>
          </a:p>
        </p:txBody>
      </p:sp>
    </p:spTree>
    <p:extLst>
      <p:ext uri="{BB962C8B-B14F-4D97-AF65-F5344CB8AC3E}">
        <p14:creationId xmlns:p14="http://schemas.microsoft.com/office/powerpoint/2010/main" val="1748672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6F02E-75DE-C0E5-F5C2-E3AA60AF5946}"/>
              </a:ext>
            </a:extLst>
          </p:cNvPr>
          <p:cNvSpPr>
            <a:spLocks noGrp="1"/>
          </p:cNvSpPr>
          <p:nvPr>
            <p:ph type="title"/>
          </p:nvPr>
        </p:nvSpPr>
        <p:spPr/>
        <p:txBody>
          <a:bodyPr/>
          <a:lstStyle/>
          <a:p>
            <a:r>
              <a:rPr lang="en-US"/>
              <a:t>Click to edit Master title style</a:t>
            </a:r>
            <a:endParaRPr lang="en-AE"/>
          </a:p>
        </p:txBody>
      </p:sp>
      <p:sp>
        <p:nvSpPr>
          <p:cNvPr id="3" name="Content Placeholder 2">
            <a:extLst>
              <a:ext uri="{FF2B5EF4-FFF2-40B4-BE49-F238E27FC236}">
                <a16:creationId xmlns:a16="http://schemas.microsoft.com/office/drawing/2014/main" id="{13856902-92DA-2E75-2566-A5CA727AC8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9B0DA2C2-B8B9-2400-3362-408CEB509DE0}"/>
              </a:ext>
            </a:extLst>
          </p:cNvPr>
          <p:cNvSpPr>
            <a:spLocks noGrp="1"/>
          </p:cNvSpPr>
          <p:nvPr>
            <p:ph type="dt" sz="half" idx="10"/>
          </p:nvPr>
        </p:nvSpPr>
        <p:spPr/>
        <p:txBody>
          <a:bodyPr/>
          <a:lstStyle/>
          <a:p>
            <a:fld id="{45EC2B7A-1C2C-407F-8ADE-B69F2E5A0AB6}" type="datetimeFigureOut">
              <a:rPr lang="en-AE" smtClean="0"/>
              <a:t>14/03/2025</a:t>
            </a:fld>
            <a:endParaRPr lang="en-AE"/>
          </a:p>
        </p:txBody>
      </p:sp>
      <p:sp>
        <p:nvSpPr>
          <p:cNvPr id="5" name="Footer Placeholder 4">
            <a:extLst>
              <a:ext uri="{FF2B5EF4-FFF2-40B4-BE49-F238E27FC236}">
                <a16:creationId xmlns:a16="http://schemas.microsoft.com/office/drawing/2014/main" id="{D16D4ABE-44F7-52BB-3EF5-DAA1F2BD64D6}"/>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4C611890-FB20-4B13-F087-F4EE014DF8C6}"/>
              </a:ext>
            </a:extLst>
          </p:cNvPr>
          <p:cNvSpPr>
            <a:spLocks noGrp="1"/>
          </p:cNvSpPr>
          <p:nvPr>
            <p:ph type="sldNum" sz="quarter" idx="12"/>
          </p:nvPr>
        </p:nvSpPr>
        <p:spPr/>
        <p:txBody>
          <a:bodyPr/>
          <a:lstStyle/>
          <a:p>
            <a:fld id="{C4F3EC7B-D733-404D-967C-4D83CBA9C748}" type="slidenum">
              <a:rPr lang="en-AE" smtClean="0"/>
              <a:t>‹#›</a:t>
            </a:fld>
            <a:endParaRPr lang="en-AE"/>
          </a:p>
        </p:txBody>
      </p:sp>
    </p:spTree>
    <p:extLst>
      <p:ext uri="{BB962C8B-B14F-4D97-AF65-F5344CB8AC3E}">
        <p14:creationId xmlns:p14="http://schemas.microsoft.com/office/powerpoint/2010/main" val="4093556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176F3-E5EE-DB4E-F88E-CC19922F74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E"/>
          </a:p>
        </p:txBody>
      </p:sp>
      <p:sp>
        <p:nvSpPr>
          <p:cNvPr id="3" name="Text Placeholder 2">
            <a:extLst>
              <a:ext uri="{FF2B5EF4-FFF2-40B4-BE49-F238E27FC236}">
                <a16:creationId xmlns:a16="http://schemas.microsoft.com/office/drawing/2014/main" id="{9AB36275-0E45-09D7-D96D-5FCE31B28F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7D4B14-64AC-243F-EF4A-FD3DC0F41BF8}"/>
              </a:ext>
            </a:extLst>
          </p:cNvPr>
          <p:cNvSpPr>
            <a:spLocks noGrp="1"/>
          </p:cNvSpPr>
          <p:nvPr>
            <p:ph type="dt" sz="half" idx="10"/>
          </p:nvPr>
        </p:nvSpPr>
        <p:spPr/>
        <p:txBody>
          <a:bodyPr/>
          <a:lstStyle/>
          <a:p>
            <a:fld id="{45EC2B7A-1C2C-407F-8ADE-B69F2E5A0AB6}" type="datetimeFigureOut">
              <a:rPr lang="en-AE" smtClean="0"/>
              <a:t>14/03/2025</a:t>
            </a:fld>
            <a:endParaRPr lang="en-AE"/>
          </a:p>
        </p:txBody>
      </p:sp>
      <p:sp>
        <p:nvSpPr>
          <p:cNvPr id="5" name="Footer Placeholder 4">
            <a:extLst>
              <a:ext uri="{FF2B5EF4-FFF2-40B4-BE49-F238E27FC236}">
                <a16:creationId xmlns:a16="http://schemas.microsoft.com/office/drawing/2014/main" id="{4A137301-C743-DDC7-BB74-4E993EE7406B}"/>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B0071D29-6489-0731-B47D-81C2BECB7207}"/>
              </a:ext>
            </a:extLst>
          </p:cNvPr>
          <p:cNvSpPr>
            <a:spLocks noGrp="1"/>
          </p:cNvSpPr>
          <p:nvPr>
            <p:ph type="sldNum" sz="quarter" idx="12"/>
          </p:nvPr>
        </p:nvSpPr>
        <p:spPr/>
        <p:txBody>
          <a:bodyPr/>
          <a:lstStyle/>
          <a:p>
            <a:fld id="{C4F3EC7B-D733-404D-967C-4D83CBA9C748}" type="slidenum">
              <a:rPr lang="en-AE" smtClean="0"/>
              <a:t>‹#›</a:t>
            </a:fld>
            <a:endParaRPr lang="en-AE"/>
          </a:p>
        </p:txBody>
      </p:sp>
    </p:spTree>
    <p:extLst>
      <p:ext uri="{BB962C8B-B14F-4D97-AF65-F5344CB8AC3E}">
        <p14:creationId xmlns:p14="http://schemas.microsoft.com/office/powerpoint/2010/main" val="2945118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BB32B-F6A3-D453-07D2-ED8AB72A95F9}"/>
              </a:ext>
            </a:extLst>
          </p:cNvPr>
          <p:cNvSpPr>
            <a:spLocks noGrp="1"/>
          </p:cNvSpPr>
          <p:nvPr>
            <p:ph type="title"/>
          </p:nvPr>
        </p:nvSpPr>
        <p:spPr/>
        <p:txBody>
          <a:bodyPr/>
          <a:lstStyle/>
          <a:p>
            <a:r>
              <a:rPr lang="en-US"/>
              <a:t>Click to edit Master title style</a:t>
            </a:r>
            <a:endParaRPr lang="en-AE"/>
          </a:p>
        </p:txBody>
      </p:sp>
      <p:sp>
        <p:nvSpPr>
          <p:cNvPr id="3" name="Content Placeholder 2">
            <a:extLst>
              <a:ext uri="{FF2B5EF4-FFF2-40B4-BE49-F238E27FC236}">
                <a16:creationId xmlns:a16="http://schemas.microsoft.com/office/drawing/2014/main" id="{FC74EB19-731D-C828-D1BD-D5AD0A5E0B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Content Placeholder 3">
            <a:extLst>
              <a:ext uri="{FF2B5EF4-FFF2-40B4-BE49-F238E27FC236}">
                <a16:creationId xmlns:a16="http://schemas.microsoft.com/office/drawing/2014/main" id="{0DB546AA-38CE-5192-040A-52DCB51D98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5" name="Date Placeholder 4">
            <a:extLst>
              <a:ext uri="{FF2B5EF4-FFF2-40B4-BE49-F238E27FC236}">
                <a16:creationId xmlns:a16="http://schemas.microsoft.com/office/drawing/2014/main" id="{97C008DC-E09A-23AC-1179-CB4DA3908343}"/>
              </a:ext>
            </a:extLst>
          </p:cNvPr>
          <p:cNvSpPr>
            <a:spLocks noGrp="1"/>
          </p:cNvSpPr>
          <p:nvPr>
            <p:ph type="dt" sz="half" idx="10"/>
          </p:nvPr>
        </p:nvSpPr>
        <p:spPr/>
        <p:txBody>
          <a:bodyPr/>
          <a:lstStyle/>
          <a:p>
            <a:fld id="{45EC2B7A-1C2C-407F-8ADE-B69F2E5A0AB6}" type="datetimeFigureOut">
              <a:rPr lang="en-AE" smtClean="0"/>
              <a:t>14/03/2025</a:t>
            </a:fld>
            <a:endParaRPr lang="en-AE"/>
          </a:p>
        </p:txBody>
      </p:sp>
      <p:sp>
        <p:nvSpPr>
          <p:cNvPr id="6" name="Footer Placeholder 5">
            <a:extLst>
              <a:ext uri="{FF2B5EF4-FFF2-40B4-BE49-F238E27FC236}">
                <a16:creationId xmlns:a16="http://schemas.microsoft.com/office/drawing/2014/main" id="{5C818021-3353-2772-D1A4-59904F11E278}"/>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13C34C47-06CE-5A02-1AAC-1EB561687781}"/>
              </a:ext>
            </a:extLst>
          </p:cNvPr>
          <p:cNvSpPr>
            <a:spLocks noGrp="1"/>
          </p:cNvSpPr>
          <p:nvPr>
            <p:ph type="sldNum" sz="quarter" idx="12"/>
          </p:nvPr>
        </p:nvSpPr>
        <p:spPr/>
        <p:txBody>
          <a:bodyPr/>
          <a:lstStyle/>
          <a:p>
            <a:fld id="{C4F3EC7B-D733-404D-967C-4D83CBA9C748}" type="slidenum">
              <a:rPr lang="en-AE" smtClean="0"/>
              <a:t>‹#›</a:t>
            </a:fld>
            <a:endParaRPr lang="en-AE"/>
          </a:p>
        </p:txBody>
      </p:sp>
    </p:spTree>
    <p:extLst>
      <p:ext uri="{BB962C8B-B14F-4D97-AF65-F5344CB8AC3E}">
        <p14:creationId xmlns:p14="http://schemas.microsoft.com/office/powerpoint/2010/main" val="3856987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0AAFC-67C6-B426-DBEC-9570CE31045D}"/>
              </a:ext>
            </a:extLst>
          </p:cNvPr>
          <p:cNvSpPr>
            <a:spLocks noGrp="1"/>
          </p:cNvSpPr>
          <p:nvPr>
            <p:ph type="title"/>
          </p:nvPr>
        </p:nvSpPr>
        <p:spPr>
          <a:xfrm>
            <a:off x="839788" y="365125"/>
            <a:ext cx="10515600" cy="1325563"/>
          </a:xfrm>
        </p:spPr>
        <p:txBody>
          <a:bodyPr/>
          <a:lstStyle/>
          <a:p>
            <a:r>
              <a:rPr lang="en-US"/>
              <a:t>Click to edit Master title style</a:t>
            </a:r>
            <a:endParaRPr lang="en-AE"/>
          </a:p>
        </p:txBody>
      </p:sp>
      <p:sp>
        <p:nvSpPr>
          <p:cNvPr id="3" name="Text Placeholder 2">
            <a:extLst>
              <a:ext uri="{FF2B5EF4-FFF2-40B4-BE49-F238E27FC236}">
                <a16:creationId xmlns:a16="http://schemas.microsoft.com/office/drawing/2014/main" id="{7898A9B2-3CC0-DA98-D3D8-3D06DC78F3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452827-5811-07F3-49B5-9758D420545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5" name="Text Placeholder 4">
            <a:extLst>
              <a:ext uri="{FF2B5EF4-FFF2-40B4-BE49-F238E27FC236}">
                <a16:creationId xmlns:a16="http://schemas.microsoft.com/office/drawing/2014/main" id="{4077DC2A-BDF3-7CF8-2455-9A4B928B4E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72D500-8CC2-A532-C64E-DB4E8B6C83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7" name="Date Placeholder 6">
            <a:extLst>
              <a:ext uri="{FF2B5EF4-FFF2-40B4-BE49-F238E27FC236}">
                <a16:creationId xmlns:a16="http://schemas.microsoft.com/office/drawing/2014/main" id="{127D0F3A-F294-F850-AD4C-FDDEB3360078}"/>
              </a:ext>
            </a:extLst>
          </p:cNvPr>
          <p:cNvSpPr>
            <a:spLocks noGrp="1"/>
          </p:cNvSpPr>
          <p:nvPr>
            <p:ph type="dt" sz="half" idx="10"/>
          </p:nvPr>
        </p:nvSpPr>
        <p:spPr/>
        <p:txBody>
          <a:bodyPr/>
          <a:lstStyle/>
          <a:p>
            <a:fld id="{45EC2B7A-1C2C-407F-8ADE-B69F2E5A0AB6}" type="datetimeFigureOut">
              <a:rPr lang="en-AE" smtClean="0"/>
              <a:t>14/03/2025</a:t>
            </a:fld>
            <a:endParaRPr lang="en-AE"/>
          </a:p>
        </p:txBody>
      </p:sp>
      <p:sp>
        <p:nvSpPr>
          <p:cNvPr id="8" name="Footer Placeholder 7">
            <a:extLst>
              <a:ext uri="{FF2B5EF4-FFF2-40B4-BE49-F238E27FC236}">
                <a16:creationId xmlns:a16="http://schemas.microsoft.com/office/drawing/2014/main" id="{869DC0BF-3EAB-DF62-C44C-89E2A520E0B4}"/>
              </a:ext>
            </a:extLst>
          </p:cNvPr>
          <p:cNvSpPr>
            <a:spLocks noGrp="1"/>
          </p:cNvSpPr>
          <p:nvPr>
            <p:ph type="ftr" sz="quarter" idx="11"/>
          </p:nvPr>
        </p:nvSpPr>
        <p:spPr/>
        <p:txBody>
          <a:bodyPr/>
          <a:lstStyle/>
          <a:p>
            <a:endParaRPr lang="en-AE"/>
          </a:p>
        </p:txBody>
      </p:sp>
      <p:sp>
        <p:nvSpPr>
          <p:cNvPr id="9" name="Slide Number Placeholder 8">
            <a:extLst>
              <a:ext uri="{FF2B5EF4-FFF2-40B4-BE49-F238E27FC236}">
                <a16:creationId xmlns:a16="http://schemas.microsoft.com/office/drawing/2014/main" id="{B771BEAA-5118-2D23-2C2F-B5B39C24015D}"/>
              </a:ext>
            </a:extLst>
          </p:cNvPr>
          <p:cNvSpPr>
            <a:spLocks noGrp="1"/>
          </p:cNvSpPr>
          <p:nvPr>
            <p:ph type="sldNum" sz="quarter" idx="12"/>
          </p:nvPr>
        </p:nvSpPr>
        <p:spPr/>
        <p:txBody>
          <a:bodyPr/>
          <a:lstStyle/>
          <a:p>
            <a:fld id="{C4F3EC7B-D733-404D-967C-4D83CBA9C748}" type="slidenum">
              <a:rPr lang="en-AE" smtClean="0"/>
              <a:t>‹#›</a:t>
            </a:fld>
            <a:endParaRPr lang="en-AE"/>
          </a:p>
        </p:txBody>
      </p:sp>
    </p:spTree>
    <p:extLst>
      <p:ext uri="{BB962C8B-B14F-4D97-AF65-F5344CB8AC3E}">
        <p14:creationId xmlns:p14="http://schemas.microsoft.com/office/powerpoint/2010/main" val="2106531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99356-7159-FD34-3EBF-ADC57F08BC62}"/>
              </a:ext>
            </a:extLst>
          </p:cNvPr>
          <p:cNvSpPr>
            <a:spLocks noGrp="1"/>
          </p:cNvSpPr>
          <p:nvPr>
            <p:ph type="title"/>
          </p:nvPr>
        </p:nvSpPr>
        <p:spPr/>
        <p:txBody>
          <a:bodyPr/>
          <a:lstStyle/>
          <a:p>
            <a:r>
              <a:rPr lang="en-US"/>
              <a:t>Click to edit Master title style</a:t>
            </a:r>
            <a:endParaRPr lang="en-AE"/>
          </a:p>
        </p:txBody>
      </p:sp>
      <p:sp>
        <p:nvSpPr>
          <p:cNvPr id="3" name="Date Placeholder 2">
            <a:extLst>
              <a:ext uri="{FF2B5EF4-FFF2-40B4-BE49-F238E27FC236}">
                <a16:creationId xmlns:a16="http://schemas.microsoft.com/office/drawing/2014/main" id="{BD78B8CC-CBD0-7EFA-81CF-BF38FA46ED42}"/>
              </a:ext>
            </a:extLst>
          </p:cNvPr>
          <p:cNvSpPr>
            <a:spLocks noGrp="1"/>
          </p:cNvSpPr>
          <p:nvPr>
            <p:ph type="dt" sz="half" idx="10"/>
          </p:nvPr>
        </p:nvSpPr>
        <p:spPr/>
        <p:txBody>
          <a:bodyPr/>
          <a:lstStyle/>
          <a:p>
            <a:fld id="{45EC2B7A-1C2C-407F-8ADE-B69F2E5A0AB6}" type="datetimeFigureOut">
              <a:rPr lang="en-AE" smtClean="0"/>
              <a:t>14/03/2025</a:t>
            </a:fld>
            <a:endParaRPr lang="en-AE"/>
          </a:p>
        </p:txBody>
      </p:sp>
      <p:sp>
        <p:nvSpPr>
          <p:cNvPr id="4" name="Footer Placeholder 3">
            <a:extLst>
              <a:ext uri="{FF2B5EF4-FFF2-40B4-BE49-F238E27FC236}">
                <a16:creationId xmlns:a16="http://schemas.microsoft.com/office/drawing/2014/main" id="{6C38E28C-4413-0759-7A2A-D829E5C0D31B}"/>
              </a:ext>
            </a:extLst>
          </p:cNvPr>
          <p:cNvSpPr>
            <a:spLocks noGrp="1"/>
          </p:cNvSpPr>
          <p:nvPr>
            <p:ph type="ftr" sz="quarter" idx="11"/>
          </p:nvPr>
        </p:nvSpPr>
        <p:spPr/>
        <p:txBody>
          <a:bodyPr/>
          <a:lstStyle/>
          <a:p>
            <a:endParaRPr lang="en-AE"/>
          </a:p>
        </p:txBody>
      </p:sp>
      <p:sp>
        <p:nvSpPr>
          <p:cNvPr id="5" name="Slide Number Placeholder 4">
            <a:extLst>
              <a:ext uri="{FF2B5EF4-FFF2-40B4-BE49-F238E27FC236}">
                <a16:creationId xmlns:a16="http://schemas.microsoft.com/office/drawing/2014/main" id="{6B04CB67-0E9E-449C-981F-0E7B6D2735AF}"/>
              </a:ext>
            </a:extLst>
          </p:cNvPr>
          <p:cNvSpPr>
            <a:spLocks noGrp="1"/>
          </p:cNvSpPr>
          <p:nvPr>
            <p:ph type="sldNum" sz="quarter" idx="12"/>
          </p:nvPr>
        </p:nvSpPr>
        <p:spPr/>
        <p:txBody>
          <a:bodyPr/>
          <a:lstStyle/>
          <a:p>
            <a:fld id="{C4F3EC7B-D733-404D-967C-4D83CBA9C748}" type="slidenum">
              <a:rPr lang="en-AE" smtClean="0"/>
              <a:t>‹#›</a:t>
            </a:fld>
            <a:endParaRPr lang="en-AE"/>
          </a:p>
        </p:txBody>
      </p:sp>
    </p:spTree>
    <p:extLst>
      <p:ext uri="{BB962C8B-B14F-4D97-AF65-F5344CB8AC3E}">
        <p14:creationId xmlns:p14="http://schemas.microsoft.com/office/powerpoint/2010/main" val="1481592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E08B5D-4CF5-3836-147A-748B17CD8119}"/>
              </a:ext>
            </a:extLst>
          </p:cNvPr>
          <p:cNvSpPr>
            <a:spLocks noGrp="1"/>
          </p:cNvSpPr>
          <p:nvPr>
            <p:ph type="dt" sz="half" idx="10"/>
          </p:nvPr>
        </p:nvSpPr>
        <p:spPr/>
        <p:txBody>
          <a:bodyPr/>
          <a:lstStyle/>
          <a:p>
            <a:fld id="{45EC2B7A-1C2C-407F-8ADE-B69F2E5A0AB6}" type="datetimeFigureOut">
              <a:rPr lang="en-AE" smtClean="0"/>
              <a:t>14/03/2025</a:t>
            </a:fld>
            <a:endParaRPr lang="en-AE"/>
          </a:p>
        </p:txBody>
      </p:sp>
      <p:sp>
        <p:nvSpPr>
          <p:cNvPr id="3" name="Footer Placeholder 2">
            <a:extLst>
              <a:ext uri="{FF2B5EF4-FFF2-40B4-BE49-F238E27FC236}">
                <a16:creationId xmlns:a16="http://schemas.microsoft.com/office/drawing/2014/main" id="{A661CE98-85FC-57CE-9F86-550272D0AB3B}"/>
              </a:ext>
            </a:extLst>
          </p:cNvPr>
          <p:cNvSpPr>
            <a:spLocks noGrp="1"/>
          </p:cNvSpPr>
          <p:nvPr>
            <p:ph type="ftr" sz="quarter" idx="11"/>
          </p:nvPr>
        </p:nvSpPr>
        <p:spPr/>
        <p:txBody>
          <a:bodyPr/>
          <a:lstStyle/>
          <a:p>
            <a:endParaRPr lang="en-AE"/>
          </a:p>
        </p:txBody>
      </p:sp>
      <p:sp>
        <p:nvSpPr>
          <p:cNvPr id="4" name="Slide Number Placeholder 3">
            <a:extLst>
              <a:ext uri="{FF2B5EF4-FFF2-40B4-BE49-F238E27FC236}">
                <a16:creationId xmlns:a16="http://schemas.microsoft.com/office/drawing/2014/main" id="{9FDA349D-4BE1-7166-B895-73372A43AF07}"/>
              </a:ext>
            </a:extLst>
          </p:cNvPr>
          <p:cNvSpPr>
            <a:spLocks noGrp="1"/>
          </p:cNvSpPr>
          <p:nvPr>
            <p:ph type="sldNum" sz="quarter" idx="12"/>
          </p:nvPr>
        </p:nvSpPr>
        <p:spPr/>
        <p:txBody>
          <a:bodyPr/>
          <a:lstStyle/>
          <a:p>
            <a:fld id="{C4F3EC7B-D733-404D-967C-4D83CBA9C748}" type="slidenum">
              <a:rPr lang="en-AE" smtClean="0"/>
              <a:t>‹#›</a:t>
            </a:fld>
            <a:endParaRPr lang="en-AE"/>
          </a:p>
        </p:txBody>
      </p:sp>
    </p:spTree>
    <p:extLst>
      <p:ext uri="{BB962C8B-B14F-4D97-AF65-F5344CB8AC3E}">
        <p14:creationId xmlns:p14="http://schemas.microsoft.com/office/powerpoint/2010/main" val="393811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565D2-7AD3-5D8A-48A3-FF805BDE36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E"/>
          </a:p>
        </p:txBody>
      </p:sp>
      <p:sp>
        <p:nvSpPr>
          <p:cNvPr id="3" name="Content Placeholder 2">
            <a:extLst>
              <a:ext uri="{FF2B5EF4-FFF2-40B4-BE49-F238E27FC236}">
                <a16:creationId xmlns:a16="http://schemas.microsoft.com/office/drawing/2014/main" id="{35F2C76E-FDA1-CDB7-D791-837E146BF7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Text Placeholder 3">
            <a:extLst>
              <a:ext uri="{FF2B5EF4-FFF2-40B4-BE49-F238E27FC236}">
                <a16:creationId xmlns:a16="http://schemas.microsoft.com/office/drawing/2014/main" id="{E0DE6288-21F2-D528-2EA2-2BD4CB4A92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5175A8-0764-8EC8-873D-A86993B9562B}"/>
              </a:ext>
            </a:extLst>
          </p:cNvPr>
          <p:cNvSpPr>
            <a:spLocks noGrp="1"/>
          </p:cNvSpPr>
          <p:nvPr>
            <p:ph type="dt" sz="half" idx="10"/>
          </p:nvPr>
        </p:nvSpPr>
        <p:spPr/>
        <p:txBody>
          <a:bodyPr/>
          <a:lstStyle/>
          <a:p>
            <a:fld id="{45EC2B7A-1C2C-407F-8ADE-B69F2E5A0AB6}" type="datetimeFigureOut">
              <a:rPr lang="en-AE" smtClean="0"/>
              <a:t>14/03/2025</a:t>
            </a:fld>
            <a:endParaRPr lang="en-AE"/>
          </a:p>
        </p:txBody>
      </p:sp>
      <p:sp>
        <p:nvSpPr>
          <p:cNvPr id="6" name="Footer Placeholder 5">
            <a:extLst>
              <a:ext uri="{FF2B5EF4-FFF2-40B4-BE49-F238E27FC236}">
                <a16:creationId xmlns:a16="http://schemas.microsoft.com/office/drawing/2014/main" id="{4FF27527-0B09-732D-805E-C29980186B35}"/>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034C2910-679F-0C83-E669-9073AFE85CE4}"/>
              </a:ext>
            </a:extLst>
          </p:cNvPr>
          <p:cNvSpPr>
            <a:spLocks noGrp="1"/>
          </p:cNvSpPr>
          <p:nvPr>
            <p:ph type="sldNum" sz="quarter" idx="12"/>
          </p:nvPr>
        </p:nvSpPr>
        <p:spPr/>
        <p:txBody>
          <a:bodyPr/>
          <a:lstStyle/>
          <a:p>
            <a:fld id="{C4F3EC7B-D733-404D-967C-4D83CBA9C748}" type="slidenum">
              <a:rPr lang="en-AE" smtClean="0"/>
              <a:t>‹#›</a:t>
            </a:fld>
            <a:endParaRPr lang="en-AE"/>
          </a:p>
        </p:txBody>
      </p:sp>
    </p:spTree>
    <p:extLst>
      <p:ext uri="{BB962C8B-B14F-4D97-AF65-F5344CB8AC3E}">
        <p14:creationId xmlns:p14="http://schemas.microsoft.com/office/powerpoint/2010/main" val="2715902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3657E-C218-7935-E3B8-4B7919C215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E"/>
          </a:p>
        </p:txBody>
      </p:sp>
      <p:sp>
        <p:nvSpPr>
          <p:cNvPr id="3" name="Picture Placeholder 2">
            <a:extLst>
              <a:ext uri="{FF2B5EF4-FFF2-40B4-BE49-F238E27FC236}">
                <a16:creationId xmlns:a16="http://schemas.microsoft.com/office/drawing/2014/main" id="{8DCA2C30-38E3-DA4A-7E16-72CA6E92F2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E"/>
          </a:p>
        </p:txBody>
      </p:sp>
      <p:sp>
        <p:nvSpPr>
          <p:cNvPr id="4" name="Text Placeholder 3">
            <a:extLst>
              <a:ext uri="{FF2B5EF4-FFF2-40B4-BE49-F238E27FC236}">
                <a16:creationId xmlns:a16="http://schemas.microsoft.com/office/drawing/2014/main" id="{7D0A998D-498B-4683-6F05-E5A53242D7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9E4DB1-8C5E-6D6C-7DF8-127F40D78622}"/>
              </a:ext>
            </a:extLst>
          </p:cNvPr>
          <p:cNvSpPr>
            <a:spLocks noGrp="1"/>
          </p:cNvSpPr>
          <p:nvPr>
            <p:ph type="dt" sz="half" idx="10"/>
          </p:nvPr>
        </p:nvSpPr>
        <p:spPr/>
        <p:txBody>
          <a:bodyPr/>
          <a:lstStyle/>
          <a:p>
            <a:fld id="{45EC2B7A-1C2C-407F-8ADE-B69F2E5A0AB6}" type="datetimeFigureOut">
              <a:rPr lang="en-AE" smtClean="0"/>
              <a:t>14/03/2025</a:t>
            </a:fld>
            <a:endParaRPr lang="en-AE"/>
          </a:p>
        </p:txBody>
      </p:sp>
      <p:sp>
        <p:nvSpPr>
          <p:cNvPr id="6" name="Footer Placeholder 5">
            <a:extLst>
              <a:ext uri="{FF2B5EF4-FFF2-40B4-BE49-F238E27FC236}">
                <a16:creationId xmlns:a16="http://schemas.microsoft.com/office/drawing/2014/main" id="{B4A76DFD-DCE9-B955-4CC7-57A07DD93967}"/>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FFED59E1-C718-0A46-0044-09A5A7BC5577}"/>
              </a:ext>
            </a:extLst>
          </p:cNvPr>
          <p:cNvSpPr>
            <a:spLocks noGrp="1"/>
          </p:cNvSpPr>
          <p:nvPr>
            <p:ph type="sldNum" sz="quarter" idx="12"/>
          </p:nvPr>
        </p:nvSpPr>
        <p:spPr/>
        <p:txBody>
          <a:bodyPr/>
          <a:lstStyle/>
          <a:p>
            <a:fld id="{C4F3EC7B-D733-404D-967C-4D83CBA9C748}" type="slidenum">
              <a:rPr lang="en-AE" smtClean="0"/>
              <a:t>‹#›</a:t>
            </a:fld>
            <a:endParaRPr lang="en-AE"/>
          </a:p>
        </p:txBody>
      </p:sp>
    </p:spTree>
    <p:extLst>
      <p:ext uri="{BB962C8B-B14F-4D97-AF65-F5344CB8AC3E}">
        <p14:creationId xmlns:p14="http://schemas.microsoft.com/office/powerpoint/2010/main" val="2552237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2FF69-C9DE-488A-9656-E3F1987256E4}"/>
              </a:ext>
            </a:extLst>
          </p:cNvPr>
          <p:cNvSpPr>
            <a:spLocks noGrp="1"/>
          </p:cNvSpPr>
          <p:nvPr>
            <p:ph type="title"/>
          </p:nvPr>
        </p:nvSpPr>
        <p:spPr/>
        <p:txBody>
          <a:bodyPr/>
          <a:lstStyle/>
          <a:p>
            <a:r>
              <a:rPr lang="en-US"/>
              <a:t>Click to edit Master title style</a:t>
            </a:r>
            <a:endParaRPr lang="en-AE"/>
          </a:p>
        </p:txBody>
      </p:sp>
      <p:sp>
        <p:nvSpPr>
          <p:cNvPr id="3" name="Vertical Text Placeholder 2">
            <a:extLst>
              <a:ext uri="{FF2B5EF4-FFF2-40B4-BE49-F238E27FC236}">
                <a16:creationId xmlns:a16="http://schemas.microsoft.com/office/drawing/2014/main" id="{932D1260-5836-11AC-14B9-F4998E49EE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A893D52D-FEF4-1053-D5F7-C12B67E4FD58}"/>
              </a:ext>
            </a:extLst>
          </p:cNvPr>
          <p:cNvSpPr>
            <a:spLocks noGrp="1"/>
          </p:cNvSpPr>
          <p:nvPr>
            <p:ph type="dt" sz="half" idx="10"/>
          </p:nvPr>
        </p:nvSpPr>
        <p:spPr/>
        <p:txBody>
          <a:bodyPr/>
          <a:lstStyle/>
          <a:p>
            <a:fld id="{45EC2B7A-1C2C-407F-8ADE-B69F2E5A0AB6}" type="datetimeFigureOut">
              <a:rPr lang="en-AE" smtClean="0"/>
              <a:t>14/03/2025</a:t>
            </a:fld>
            <a:endParaRPr lang="en-AE"/>
          </a:p>
        </p:txBody>
      </p:sp>
      <p:sp>
        <p:nvSpPr>
          <p:cNvPr id="5" name="Footer Placeholder 4">
            <a:extLst>
              <a:ext uri="{FF2B5EF4-FFF2-40B4-BE49-F238E27FC236}">
                <a16:creationId xmlns:a16="http://schemas.microsoft.com/office/drawing/2014/main" id="{A16B7FBC-3115-D0DD-9C09-0E3A7DFB81C4}"/>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30457BA3-1153-FD18-74C2-FCC1844F7B85}"/>
              </a:ext>
            </a:extLst>
          </p:cNvPr>
          <p:cNvSpPr>
            <a:spLocks noGrp="1"/>
          </p:cNvSpPr>
          <p:nvPr>
            <p:ph type="sldNum" sz="quarter" idx="12"/>
          </p:nvPr>
        </p:nvSpPr>
        <p:spPr/>
        <p:txBody>
          <a:bodyPr/>
          <a:lstStyle/>
          <a:p>
            <a:fld id="{C4F3EC7B-D733-404D-967C-4D83CBA9C748}" type="slidenum">
              <a:rPr lang="en-AE" smtClean="0"/>
              <a:t>‹#›</a:t>
            </a:fld>
            <a:endParaRPr lang="en-AE"/>
          </a:p>
        </p:txBody>
      </p:sp>
    </p:spTree>
    <p:extLst>
      <p:ext uri="{BB962C8B-B14F-4D97-AF65-F5344CB8AC3E}">
        <p14:creationId xmlns:p14="http://schemas.microsoft.com/office/powerpoint/2010/main" val="3992313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888050-2F26-8CE2-7FAC-94258FC032D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E"/>
          </a:p>
        </p:txBody>
      </p:sp>
      <p:sp>
        <p:nvSpPr>
          <p:cNvPr id="3" name="Vertical Text Placeholder 2">
            <a:extLst>
              <a:ext uri="{FF2B5EF4-FFF2-40B4-BE49-F238E27FC236}">
                <a16:creationId xmlns:a16="http://schemas.microsoft.com/office/drawing/2014/main" id="{DE7C6E64-E44F-E13E-FE75-5E7707DE9FB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96266EA8-6F85-E750-F427-F4463F6BE5EB}"/>
              </a:ext>
            </a:extLst>
          </p:cNvPr>
          <p:cNvSpPr>
            <a:spLocks noGrp="1"/>
          </p:cNvSpPr>
          <p:nvPr>
            <p:ph type="dt" sz="half" idx="10"/>
          </p:nvPr>
        </p:nvSpPr>
        <p:spPr/>
        <p:txBody>
          <a:bodyPr/>
          <a:lstStyle/>
          <a:p>
            <a:fld id="{45EC2B7A-1C2C-407F-8ADE-B69F2E5A0AB6}" type="datetimeFigureOut">
              <a:rPr lang="en-AE" smtClean="0"/>
              <a:t>14/03/2025</a:t>
            </a:fld>
            <a:endParaRPr lang="en-AE"/>
          </a:p>
        </p:txBody>
      </p:sp>
      <p:sp>
        <p:nvSpPr>
          <p:cNvPr id="5" name="Footer Placeholder 4">
            <a:extLst>
              <a:ext uri="{FF2B5EF4-FFF2-40B4-BE49-F238E27FC236}">
                <a16:creationId xmlns:a16="http://schemas.microsoft.com/office/drawing/2014/main" id="{E672ABAD-351F-26D4-7CF3-B2FA3F4006B7}"/>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25302893-9210-9BE7-E597-7D659EDD332E}"/>
              </a:ext>
            </a:extLst>
          </p:cNvPr>
          <p:cNvSpPr>
            <a:spLocks noGrp="1"/>
          </p:cNvSpPr>
          <p:nvPr>
            <p:ph type="sldNum" sz="quarter" idx="12"/>
          </p:nvPr>
        </p:nvSpPr>
        <p:spPr/>
        <p:txBody>
          <a:bodyPr/>
          <a:lstStyle/>
          <a:p>
            <a:fld id="{C4F3EC7B-D733-404D-967C-4D83CBA9C748}" type="slidenum">
              <a:rPr lang="en-AE" smtClean="0"/>
              <a:t>‹#›</a:t>
            </a:fld>
            <a:endParaRPr lang="en-AE"/>
          </a:p>
        </p:txBody>
      </p:sp>
    </p:spTree>
    <p:extLst>
      <p:ext uri="{BB962C8B-B14F-4D97-AF65-F5344CB8AC3E}">
        <p14:creationId xmlns:p14="http://schemas.microsoft.com/office/powerpoint/2010/main" val="983851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6C13FB-41E9-59EA-D596-4B8A06B0AD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E"/>
          </a:p>
        </p:txBody>
      </p:sp>
      <p:sp>
        <p:nvSpPr>
          <p:cNvPr id="3" name="Text Placeholder 2">
            <a:extLst>
              <a:ext uri="{FF2B5EF4-FFF2-40B4-BE49-F238E27FC236}">
                <a16:creationId xmlns:a16="http://schemas.microsoft.com/office/drawing/2014/main" id="{91E5D1B7-3545-C728-2CC3-035F37C704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EE092D6D-A879-95B3-CD0D-5F78D90E33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EC2B7A-1C2C-407F-8ADE-B69F2E5A0AB6}" type="datetimeFigureOut">
              <a:rPr lang="en-AE" smtClean="0"/>
              <a:t>14/03/2025</a:t>
            </a:fld>
            <a:endParaRPr lang="en-AE"/>
          </a:p>
        </p:txBody>
      </p:sp>
      <p:sp>
        <p:nvSpPr>
          <p:cNvPr id="5" name="Footer Placeholder 4">
            <a:extLst>
              <a:ext uri="{FF2B5EF4-FFF2-40B4-BE49-F238E27FC236}">
                <a16:creationId xmlns:a16="http://schemas.microsoft.com/office/drawing/2014/main" id="{00757407-D6C4-94F4-5D62-2397BD15B6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E"/>
          </a:p>
        </p:txBody>
      </p:sp>
      <p:sp>
        <p:nvSpPr>
          <p:cNvPr id="6" name="Slide Number Placeholder 5">
            <a:extLst>
              <a:ext uri="{FF2B5EF4-FFF2-40B4-BE49-F238E27FC236}">
                <a16:creationId xmlns:a16="http://schemas.microsoft.com/office/drawing/2014/main" id="{811B3F9B-678C-9C13-A7CC-751244BF27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F3EC7B-D733-404D-967C-4D83CBA9C748}" type="slidenum">
              <a:rPr lang="en-AE" smtClean="0"/>
              <a:t>‹#›</a:t>
            </a:fld>
            <a:endParaRPr lang="en-AE"/>
          </a:p>
        </p:txBody>
      </p:sp>
    </p:spTree>
    <p:extLst>
      <p:ext uri="{BB962C8B-B14F-4D97-AF65-F5344CB8AC3E}">
        <p14:creationId xmlns:p14="http://schemas.microsoft.com/office/powerpoint/2010/main" val="3523864321"/>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2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1.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2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chart" Target="../charts/chart13.xml"/></Relationships>
</file>

<file path=ppt/slides/_rels/slide25.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1.xml"/><Relationship Id="rId6" Type="http://schemas.openxmlformats.org/officeDocument/2006/relationships/chart" Target="../charts/chart20.xml"/><Relationship Id="rId5" Type="http://schemas.openxmlformats.org/officeDocument/2006/relationships/chart" Target="../charts/chart19.xml"/><Relationship Id="rId4" Type="http://schemas.openxmlformats.org/officeDocument/2006/relationships/chart" Target="../charts/chart18.xml"/></Relationships>
</file>

<file path=ppt/slides/_rels/slide26.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chart" Target="../charts/chart21.xml"/><Relationship Id="rId1" Type="http://schemas.openxmlformats.org/officeDocument/2006/relationships/slideLayout" Target="../slideLayouts/slideLayout1.xml"/><Relationship Id="rId6" Type="http://schemas.openxmlformats.org/officeDocument/2006/relationships/chart" Target="../charts/chart25.xml"/><Relationship Id="rId5" Type="http://schemas.openxmlformats.org/officeDocument/2006/relationships/chart" Target="../charts/chart24.xml"/><Relationship Id="rId4" Type="http://schemas.openxmlformats.org/officeDocument/2006/relationships/chart" Target="../charts/chart23.xml"/></Relationships>
</file>

<file path=ppt/slides/_rels/slide27.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1.xml"/><Relationship Id="rId6" Type="http://schemas.openxmlformats.org/officeDocument/2006/relationships/chart" Target="../charts/chart30.xml"/><Relationship Id="rId5" Type="http://schemas.openxmlformats.org/officeDocument/2006/relationships/chart" Target="../charts/chart29.xml"/><Relationship Id="rId4" Type="http://schemas.openxmlformats.org/officeDocument/2006/relationships/chart" Target="../charts/chart28.xml"/></Relationships>
</file>

<file path=ppt/slides/_rels/slide28.xml.rels><?xml version="1.0" encoding="UTF-8" standalone="yes"?>
<Relationships xmlns="http://schemas.openxmlformats.org/package/2006/relationships"><Relationship Id="rId3" Type="http://schemas.openxmlformats.org/officeDocument/2006/relationships/chart" Target="../charts/chart32.xml"/><Relationship Id="rId7" Type="http://schemas.openxmlformats.org/officeDocument/2006/relationships/chart" Target="../charts/chart36.xml"/><Relationship Id="rId2" Type="http://schemas.openxmlformats.org/officeDocument/2006/relationships/chart" Target="../charts/chart31.xml"/><Relationship Id="rId1" Type="http://schemas.openxmlformats.org/officeDocument/2006/relationships/slideLayout" Target="../slideLayouts/slideLayout1.xml"/><Relationship Id="rId6" Type="http://schemas.openxmlformats.org/officeDocument/2006/relationships/chart" Target="../charts/chart35.xml"/><Relationship Id="rId5" Type="http://schemas.openxmlformats.org/officeDocument/2006/relationships/chart" Target="../charts/chart34.xml"/><Relationship Id="rId4" Type="http://schemas.openxmlformats.org/officeDocument/2006/relationships/chart" Target="../charts/chart33.xml"/></Relationships>
</file>

<file path=ppt/slides/_rels/slide29.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chart" Target="../charts/chart37.xml"/><Relationship Id="rId1" Type="http://schemas.openxmlformats.org/officeDocument/2006/relationships/slideLayout" Target="../slideLayouts/slideLayout1.xml"/><Relationship Id="rId6" Type="http://schemas.openxmlformats.org/officeDocument/2006/relationships/chart" Target="../charts/chart41.xml"/><Relationship Id="rId5" Type="http://schemas.openxmlformats.org/officeDocument/2006/relationships/chart" Target="../charts/chart40.xml"/><Relationship Id="rId4" Type="http://schemas.openxmlformats.org/officeDocument/2006/relationships/chart" Target="../charts/chart39.xml"/></Relationships>
</file>

<file path=ppt/slides/_rels/slide30.xml.rels><?xml version="1.0" encoding="UTF-8" standalone="yes"?>
<Relationships xmlns="http://schemas.openxmlformats.org/package/2006/relationships"><Relationship Id="rId3" Type="http://schemas.openxmlformats.org/officeDocument/2006/relationships/chart" Target="../charts/chart43.xml"/><Relationship Id="rId7" Type="http://schemas.openxmlformats.org/officeDocument/2006/relationships/chart" Target="../charts/chart47.xml"/><Relationship Id="rId2" Type="http://schemas.openxmlformats.org/officeDocument/2006/relationships/chart" Target="../charts/chart42.xml"/><Relationship Id="rId1" Type="http://schemas.openxmlformats.org/officeDocument/2006/relationships/slideLayout" Target="../slideLayouts/slideLayout1.xml"/><Relationship Id="rId6" Type="http://schemas.openxmlformats.org/officeDocument/2006/relationships/chart" Target="../charts/chart46.xml"/><Relationship Id="rId5" Type="http://schemas.openxmlformats.org/officeDocument/2006/relationships/chart" Target="../charts/chart45.xml"/><Relationship Id="rId4" Type="http://schemas.openxmlformats.org/officeDocument/2006/relationships/chart" Target="../charts/chart44.xml"/></Relationships>
</file>

<file path=ppt/slides/_rels/slide31.xml.rels><?xml version="1.0" encoding="UTF-8" standalone="yes"?>
<Relationships xmlns="http://schemas.openxmlformats.org/package/2006/relationships"><Relationship Id="rId3" Type="http://schemas.openxmlformats.org/officeDocument/2006/relationships/chart" Target="../charts/chart49.xml"/><Relationship Id="rId7" Type="http://schemas.openxmlformats.org/officeDocument/2006/relationships/chart" Target="../charts/chart53.xml"/><Relationship Id="rId2" Type="http://schemas.openxmlformats.org/officeDocument/2006/relationships/chart" Target="../charts/chart48.xml"/><Relationship Id="rId1" Type="http://schemas.openxmlformats.org/officeDocument/2006/relationships/slideLayout" Target="../slideLayouts/slideLayout1.xml"/><Relationship Id="rId6" Type="http://schemas.openxmlformats.org/officeDocument/2006/relationships/chart" Target="../charts/chart52.xml"/><Relationship Id="rId5" Type="http://schemas.openxmlformats.org/officeDocument/2006/relationships/chart" Target="../charts/chart51.xml"/><Relationship Id="rId4" Type="http://schemas.openxmlformats.org/officeDocument/2006/relationships/chart" Target="../charts/chart50.xml"/></Relationships>
</file>

<file path=ppt/slides/_rels/slide32.xml.rels><?xml version="1.0" encoding="UTF-8" standalone="yes"?>
<Relationships xmlns="http://schemas.openxmlformats.org/package/2006/relationships"><Relationship Id="rId3" Type="http://schemas.openxmlformats.org/officeDocument/2006/relationships/chart" Target="../charts/chart55.xml"/><Relationship Id="rId7" Type="http://schemas.openxmlformats.org/officeDocument/2006/relationships/chart" Target="../charts/chart59.xml"/><Relationship Id="rId2" Type="http://schemas.openxmlformats.org/officeDocument/2006/relationships/chart" Target="../charts/chart54.xml"/><Relationship Id="rId1" Type="http://schemas.openxmlformats.org/officeDocument/2006/relationships/slideLayout" Target="../slideLayouts/slideLayout1.xml"/><Relationship Id="rId6" Type="http://schemas.openxmlformats.org/officeDocument/2006/relationships/chart" Target="../charts/chart58.xml"/><Relationship Id="rId5" Type="http://schemas.openxmlformats.org/officeDocument/2006/relationships/chart" Target="../charts/chart57.xml"/><Relationship Id="rId4" Type="http://schemas.openxmlformats.org/officeDocument/2006/relationships/chart" Target="../charts/chart5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chart" Target="../charts/chart61.xml"/><Relationship Id="rId7" Type="http://schemas.openxmlformats.org/officeDocument/2006/relationships/chart" Target="../charts/chart65.xml"/><Relationship Id="rId2" Type="http://schemas.openxmlformats.org/officeDocument/2006/relationships/chart" Target="../charts/chart60.xml"/><Relationship Id="rId1" Type="http://schemas.openxmlformats.org/officeDocument/2006/relationships/slideLayout" Target="../slideLayouts/slideLayout1.xml"/><Relationship Id="rId6" Type="http://schemas.openxmlformats.org/officeDocument/2006/relationships/chart" Target="../charts/chart64.xml"/><Relationship Id="rId5" Type="http://schemas.openxmlformats.org/officeDocument/2006/relationships/chart" Target="../charts/chart63.xml"/><Relationship Id="rId4" Type="http://schemas.openxmlformats.org/officeDocument/2006/relationships/chart" Target="../charts/chart62.xml"/></Relationships>
</file>

<file path=ppt/slides/_rels/slide35.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chart" Target="../charts/chart67.xml"/><Relationship Id="rId7" Type="http://schemas.openxmlformats.org/officeDocument/2006/relationships/chart" Target="../charts/chart71.xml"/><Relationship Id="rId2" Type="http://schemas.openxmlformats.org/officeDocument/2006/relationships/chart" Target="../charts/chart66.xml"/><Relationship Id="rId1" Type="http://schemas.openxmlformats.org/officeDocument/2006/relationships/slideLayout" Target="../slideLayouts/slideLayout1.xml"/><Relationship Id="rId6" Type="http://schemas.openxmlformats.org/officeDocument/2006/relationships/chart" Target="../charts/chart70.xml"/><Relationship Id="rId5" Type="http://schemas.openxmlformats.org/officeDocument/2006/relationships/chart" Target="../charts/chart69.xml"/><Relationship Id="rId4" Type="http://schemas.openxmlformats.org/officeDocument/2006/relationships/chart" Target="../charts/chart68.xml"/><Relationship Id="rId9" Type="http://schemas.openxmlformats.org/officeDocument/2006/relationships/chart" Target="../charts/chart73.xml"/></Relationships>
</file>

<file path=ppt/slides/_rels/slide36.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chart" Target="../charts/chart75.xml"/><Relationship Id="rId7" Type="http://schemas.openxmlformats.org/officeDocument/2006/relationships/chart" Target="../charts/chart79.xml"/><Relationship Id="rId2" Type="http://schemas.openxmlformats.org/officeDocument/2006/relationships/chart" Target="../charts/chart74.xml"/><Relationship Id="rId1" Type="http://schemas.openxmlformats.org/officeDocument/2006/relationships/slideLayout" Target="../slideLayouts/slideLayout1.xml"/><Relationship Id="rId6" Type="http://schemas.openxmlformats.org/officeDocument/2006/relationships/chart" Target="../charts/chart78.xml"/><Relationship Id="rId5" Type="http://schemas.openxmlformats.org/officeDocument/2006/relationships/chart" Target="../charts/chart77.xml"/><Relationship Id="rId4" Type="http://schemas.openxmlformats.org/officeDocument/2006/relationships/chart" Target="../charts/chart76.xml"/><Relationship Id="rId9" Type="http://schemas.openxmlformats.org/officeDocument/2006/relationships/chart" Target="../charts/chart8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288" y="163450"/>
            <a:ext cx="1905000" cy="1212200"/>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1712" y="411742"/>
            <a:ext cx="1905000" cy="715617"/>
          </a:xfrm>
          <a:prstGeom prst="rect">
            <a:avLst/>
          </a:prstGeom>
        </p:spPr>
      </p:pic>
      <p:sp>
        <p:nvSpPr>
          <p:cNvPr id="3" name="TextBox 2">
            <a:extLst>
              <a:ext uri="{FF2B5EF4-FFF2-40B4-BE49-F238E27FC236}">
                <a16:creationId xmlns:a16="http://schemas.microsoft.com/office/drawing/2014/main" id="{6E7B9CCC-7DB6-6A80-B3C9-38DE9FFFB045}"/>
              </a:ext>
            </a:extLst>
          </p:cNvPr>
          <p:cNvSpPr txBox="1"/>
          <p:nvPr/>
        </p:nvSpPr>
        <p:spPr>
          <a:xfrm>
            <a:off x="2778573" y="2416957"/>
            <a:ext cx="6353500" cy="1827167"/>
          </a:xfrm>
          <a:prstGeom prst="rect">
            <a:avLst/>
          </a:prstGeom>
          <a:noFill/>
        </p:spPr>
        <p:txBody>
          <a:bodyPr wrap="square">
            <a:spAutoFit/>
          </a:bodyPr>
          <a:lstStyle/>
          <a:p>
            <a:pPr algn="ctr">
              <a:lnSpc>
                <a:spcPct val="80000"/>
              </a:lnSpc>
              <a:spcBef>
                <a:spcPts val="1000"/>
              </a:spcBef>
              <a:defRPr>
                <a:cs typeface="Sakkal Majalla" panose="02000000000000000000" pitchFamily="2" charset="-78"/>
              </a:defRPr>
            </a:pPr>
            <a:r>
              <a:rPr sz="4800" b="1" dirty="0">
                <a:solidFill>
                  <a:schemeClr val="accent1"/>
                </a:solidFill>
                <a:latin typeface="Sakkal Majalla" panose="02000000000000000000" pitchFamily="2" charset="-78"/>
              </a:rPr>
              <a:t>RAK Courts Department </a:t>
            </a:r>
            <a:r>
              <a:rPr sz="8800" dirty="0">
                <a:solidFill>
                  <a:schemeClr val="tx2"/>
                </a:solidFill>
                <a:effectLst>
                  <a:outerShdw blurRad="38100" dist="38100" dir="2700000" algn="tl">
                    <a:srgbClr val="000000">
                      <a:alpha val="43137"/>
                    </a:srgbClr>
                  </a:outerShdw>
                </a:effectLst>
                <a:latin typeface="Rockwell Light" panose="020B0604020202020204" pitchFamily="18" charset="0"/>
              </a:rPr>
              <a:t> </a:t>
            </a:r>
          </a:p>
          <a:p>
            <a:pPr algn="ctr">
              <a:lnSpc>
                <a:spcPct val="80000"/>
              </a:lnSpc>
              <a:spcBef>
                <a:spcPts val="1000"/>
              </a:spcBef>
              <a:defRPr sz="4000" b="1">
                <a:solidFill>
                  <a:schemeClr val="accent1"/>
                </a:solidFill>
                <a:latin typeface="Sakkal Majalla" panose="02000000000000000000" pitchFamily="2" charset="-78"/>
                <a:cs typeface="Sakkal Majalla" panose="02000000000000000000" pitchFamily="2" charset="-78"/>
              </a:defRPr>
            </a:pPr>
            <a:r>
              <a:rPr dirty="0"/>
              <a:t>Annual </a:t>
            </a:r>
            <a:r>
              <a:rPr lang="en-US" dirty="0"/>
              <a:t>R</a:t>
            </a:r>
            <a:r>
              <a:rPr dirty="0"/>
              <a:t>eport 2020</a:t>
            </a:r>
            <a:endParaRPr lang="en-US" sz="4000" b="1" dirty="0">
              <a:solidFill>
                <a:schemeClr val="accent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975456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FCDBD-B7C4-E35D-D14B-05E6598B6165}"/>
              </a:ext>
            </a:extLst>
          </p:cNvPr>
          <p:cNvSpPr>
            <a:spLocks noGrp="1"/>
          </p:cNvSpPr>
          <p:nvPr>
            <p:ph type="title"/>
          </p:nvPr>
        </p:nvSpPr>
        <p:spPr>
          <a:xfrm>
            <a:off x="865749" y="225424"/>
            <a:ext cx="10570698" cy="1508126"/>
          </a:xfrm>
        </p:spPr>
        <p:txBody>
          <a:bodyPr>
            <a:normAutofit fontScale="90000"/>
          </a:bodyPr>
          <a:lstStyle/>
          <a:p>
            <a:pPr algn="ctr">
              <a:defRPr b="1">
                <a:solidFill>
                  <a:srgbClr val="0070C0"/>
                </a:solidFill>
                <a:latin typeface="Sakkal Majalla" panose="02000000000000000000" pitchFamily="2" charset="-78"/>
                <a:cs typeface="Sakkal Majalla" panose="02000000000000000000" pitchFamily="2" charset="-78"/>
              </a:defRPr>
            </a:pPr>
            <a:r>
              <a:rPr dirty="0"/>
              <a:t>The Courts Department </a:t>
            </a:r>
            <a:r>
              <a:rPr lang="en-US" dirty="0"/>
              <a:t>O</a:t>
            </a:r>
            <a:r>
              <a:rPr dirty="0"/>
              <a:t>btained 3 </a:t>
            </a:r>
            <a:r>
              <a:rPr lang="en-US" dirty="0"/>
              <a:t>A</a:t>
            </a:r>
            <a:r>
              <a:rPr dirty="0"/>
              <a:t>wards in the 15th "Excellence Government Award" whose ranks thereof are: </a:t>
            </a:r>
            <a:endParaRPr lang="en-AE" b="1" dirty="0">
              <a:solidFill>
                <a:srgbClr val="0070C0"/>
              </a:solidFill>
              <a:latin typeface="Sakkal Majalla" panose="02000000000000000000" pitchFamily="2" charset="-78"/>
              <a:cs typeface="Sakkal Majalla" panose="02000000000000000000" pitchFamily="2" charset="-78"/>
            </a:endParaRPr>
          </a:p>
        </p:txBody>
      </p:sp>
      <p:sp>
        <p:nvSpPr>
          <p:cNvPr id="3" name="Content Placeholder 2">
            <a:extLst>
              <a:ext uri="{FF2B5EF4-FFF2-40B4-BE49-F238E27FC236}">
                <a16:creationId xmlns:a16="http://schemas.microsoft.com/office/drawing/2014/main" id="{3A895B0F-AEAE-D0C5-9925-C74261562C49}"/>
              </a:ext>
            </a:extLst>
          </p:cNvPr>
          <p:cNvSpPr>
            <a:spLocks noGrp="1"/>
          </p:cNvSpPr>
          <p:nvPr>
            <p:ph idx="1"/>
          </p:nvPr>
        </p:nvSpPr>
        <p:spPr>
          <a:xfrm>
            <a:off x="838200" y="2141537"/>
            <a:ext cx="11022037" cy="4351338"/>
          </a:xfrm>
        </p:spPr>
        <p:txBody>
          <a:bodyPr>
            <a:normAutofit fontScale="92500" lnSpcReduction="20000"/>
          </a:bodyPr>
          <a:lstStyle/>
          <a:p>
            <a:pPr marL="0" indent="0">
              <a:buNone/>
              <a:defRPr sz="3500" b="1" u="sng">
                <a:solidFill>
                  <a:srgbClr val="C00000"/>
                </a:solidFill>
                <a:latin typeface="Sakkal Majalla" panose="02000000000000000000" pitchFamily="2" charset="-78"/>
                <a:cs typeface="Sakkal Majalla" panose="02000000000000000000" pitchFamily="2" charset="-78"/>
              </a:defRPr>
            </a:pPr>
            <a:r>
              <a:rPr lang="en-US" dirty="0"/>
              <a:t>F</a:t>
            </a:r>
            <a:r>
              <a:rPr dirty="0"/>
              <a:t>irst place </a:t>
            </a:r>
          </a:p>
          <a:p>
            <a:pPr marL="0" indent="0">
              <a:buNone/>
              <a:defRPr>
                <a:latin typeface="Sakkal Majalla" panose="02000000000000000000" pitchFamily="2" charset="-78"/>
                <a:cs typeface="Sakkal Majalla" panose="02000000000000000000" pitchFamily="2" charset="-78"/>
              </a:defRPr>
            </a:pPr>
            <a:r>
              <a:rPr lang="en-US" dirty="0"/>
              <a:t>C</a:t>
            </a:r>
            <a:r>
              <a:rPr dirty="0"/>
              <a:t>ategory</a:t>
            </a:r>
            <a:r>
              <a:rPr lang="en-US" dirty="0"/>
              <a:t> </a:t>
            </a:r>
            <a:r>
              <a:rPr dirty="0"/>
              <a:t>( Best Entity </a:t>
            </a:r>
          </a:p>
          <a:p>
            <a:pPr marL="0" indent="0">
              <a:buNone/>
              <a:defRPr>
                <a:latin typeface="Sakkal Majalla" panose="02000000000000000000" pitchFamily="2" charset="-78"/>
                <a:cs typeface="Sakkal Majalla" panose="02000000000000000000" pitchFamily="2" charset="-78"/>
              </a:defRPr>
            </a:pPr>
            <a:r>
              <a:rPr dirty="0"/>
              <a:t>in </a:t>
            </a:r>
            <a:r>
              <a:rPr lang="en-US" dirty="0"/>
              <a:t>P</a:t>
            </a:r>
            <a:r>
              <a:rPr dirty="0"/>
              <a:t>roviding</a:t>
            </a:r>
            <a:r>
              <a:rPr lang="en-US" dirty="0"/>
              <a:t> Information of</a:t>
            </a:r>
            <a:r>
              <a:rPr dirty="0"/>
              <a:t> Services) </a:t>
            </a:r>
          </a:p>
          <a:p>
            <a:pPr marL="0" indent="0">
              <a:buNone/>
            </a:pPr>
            <a:endParaRPr lang="ar-EG" dirty="0">
              <a:latin typeface="Sakkal Majalla" panose="02000000000000000000" pitchFamily="2" charset="-78"/>
              <a:cs typeface="Sakkal Majalla" panose="02000000000000000000" pitchFamily="2" charset="-78"/>
            </a:endParaRPr>
          </a:p>
          <a:p>
            <a:pPr marL="0" indent="0">
              <a:buNone/>
              <a:defRPr sz="3500" b="1" u="sng">
                <a:solidFill>
                  <a:srgbClr val="C00000"/>
                </a:solidFill>
                <a:latin typeface="Sakkal Majalla" panose="02000000000000000000" pitchFamily="2" charset="-78"/>
                <a:cs typeface="Sakkal Majalla" panose="02000000000000000000" pitchFamily="2" charset="-78"/>
              </a:defRPr>
            </a:pPr>
            <a:r>
              <a:rPr dirty="0"/>
              <a:t>Second Place </a:t>
            </a:r>
          </a:p>
          <a:p>
            <a:pPr marL="0" indent="0">
              <a:buNone/>
              <a:defRPr>
                <a:latin typeface="Sakkal Majalla" panose="02000000000000000000" pitchFamily="2" charset="-78"/>
                <a:cs typeface="Sakkal Majalla" panose="02000000000000000000" pitchFamily="2" charset="-78"/>
              </a:defRPr>
            </a:pPr>
            <a:r>
              <a:rPr dirty="0"/>
              <a:t> Category ( Best Website </a:t>
            </a:r>
          </a:p>
          <a:p>
            <a:pPr marL="0" indent="0">
              <a:buNone/>
              <a:defRPr>
                <a:latin typeface="Sakkal Majalla" panose="02000000000000000000" pitchFamily="2" charset="-78"/>
                <a:cs typeface="Sakkal Majalla" panose="02000000000000000000" pitchFamily="2" charset="-78"/>
              </a:defRPr>
            </a:pPr>
            <a:r>
              <a:rPr lang="en-US" dirty="0"/>
              <a:t>for Services</a:t>
            </a:r>
            <a:r>
              <a:rPr dirty="0"/>
              <a:t> Providers )</a:t>
            </a:r>
          </a:p>
          <a:p>
            <a:pPr marL="0" indent="0">
              <a:buNone/>
              <a:defRPr sz="3500" b="1" u="sng">
                <a:solidFill>
                  <a:srgbClr val="C00000"/>
                </a:solidFill>
                <a:latin typeface="Sakkal Majalla" panose="02000000000000000000" pitchFamily="2" charset="-78"/>
                <a:cs typeface="Sakkal Majalla" panose="02000000000000000000" pitchFamily="2" charset="-78"/>
              </a:defRPr>
            </a:pPr>
            <a:r>
              <a:rPr dirty="0"/>
              <a:t>Second Place </a:t>
            </a:r>
          </a:p>
          <a:p>
            <a:pPr marL="0" indent="0">
              <a:buNone/>
              <a:defRPr>
                <a:latin typeface="Sakkal Majalla" panose="02000000000000000000" pitchFamily="2" charset="-78"/>
                <a:cs typeface="Sakkal Majalla" panose="02000000000000000000" pitchFamily="2" charset="-78"/>
              </a:defRPr>
            </a:pPr>
            <a:r>
              <a:rPr dirty="0"/>
              <a:t>Category (Best Innovative Service Initiative) – Judgments and </a:t>
            </a:r>
            <a:r>
              <a:rPr lang="en-US" dirty="0"/>
              <a:t>Referential </a:t>
            </a:r>
            <a:r>
              <a:rPr dirty="0"/>
              <a:t>Decision </a:t>
            </a:r>
            <a:r>
              <a:rPr lang="en-US" dirty="0"/>
              <a:t>Enforcement</a:t>
            </a:r>
            <a:r>
              <a:rPr dirty="0"/>
              <a:t> Initiative with </a:t>
            </a:r>
            <a:r>
              <a:rPr lang="en-US" dirty="0"/>
              <a:t>"</a:t>
            </a:r>
            <a:r>
              <a:rPr dirty="0"/>
              <a:t>Saad</a:t>
            </a:r>
            <a:r>
              <a:rPr lang="en-US" dirty="0"/>
              <a:t>"</a:t>
            </a:r>
            <a:r>
              <a:rPr dirty="0"/>
              <a:t> Company) </a:t>
            </a:r>
          </a:p>
          <a:p>
            <a:pPr marL="0" indent="0">
              <a:buNone/>
            </a:pPr>
            <a:endParaRPr lang="ar-EG" dirty="0">
              <a:latin typeface="Sakkal Majalla" panose="02000000000000000000" pitchFamily="2" charset="-78"/>
              <a:cs typeface="Sakkal Majalla" panose="02000000000000000000" pitchFamily="2" charset="-78"/>
            </a:endParaRPr>
          </a:p>
          <a:p>
            <a:pPr marL="0" indent="0">
              <a:buNone/>
            </a:pPr>
            <a:endParaRPr lang="en-AE" dirty="0">
              <a:latin typeface="Sakkal Majalla" panose="02000000000000000000" pitchFamily="2" charset="-78"/>
              <a:cs typeface="Sakkal Majalla" panose="02000000000000000000" pitchFamily="2" charset="-78"/>
            </a:endParaRPr>
          </a:p>
        </p:txBody>
      </p:sp>
      <p:sp>
        <p:nvSpPr>
          <p:cNvPr id="4" name="Rectangle 3">
            <a:extLst>
              <a:ext uri="{FF2B5EF4-FFF2-40B4-BE49-F238E27FC236}">
                <a16:creationId xmlns:a16="http://schemas.microsoft.com/office/drawing/2014/main" id="{E99E5419-624B-3C39-F494-715665C17005}"/>
              </a:ext>
            </a:extLst>
          </p:cNvPr>
          <p:cNvSpPr/>
          <p:nvPr/>
        </p:nvSpPr>
        <p:spPr>
          <a:xfrm>
            <a:off x="838200" y="365125"/>
            <a:ext cx="10515600" cy="1688123"/>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AE" dirty="0"/>
          </a:p>
        </p:txBody>
      </p:sp>
    </p:spTree>
    <p:extLst>
      <p:ext uri="{BB962C8B-B14F-4D97-AF65-F5344CB8AC3E}">
        <p14:creationId xmlns:p14="http://schemas.microsoft.com/office/powerpoint/2010/main" val="3325620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0D23F-779B-A725-6CCC-73F5CAA8E9EF}"/>
              </a:ext>
            </a:extLst>
          </p:cNvPr>
          <p:cNvSpPr>
            <a:spLocks noGrp="1"/>
          </p:cNvSpPr>
          <p:nvPr>
            <p:ph type="title"/>
          </p:nvPr>
        </p:nvSpPr>
        <p:spPr>
          <a:xfrm>
            <a:off x="700391" y="194553"/>
            <a:ext cx="10653409" cy="1557827"/>
          </a:xfrm>
          <a:ln>
            <a:solidFill>
              <a:schemeClr val="bg1">
                <a:lumMod val="75000"/>
              </a:schemeClr>
            </a:solidFill>
          </a:ln>
        </p:spPr>
        <p:txBody>
          <a:bodyPr>
            <a:normAutofit fontScale="90000"/>
          </a:bodyPr>
          <a:lstStyle/>
          <a:p>
            <a:pPr>
              <a:defRPr>
                <a:solidFill>
                  <a:srgbClr val="0070C0"/>
                </a:solidFill>
              </a:defRPr>
            </a:pPr>
            <a:r>
              <a:rPr sz="4000" b="1" dirty="0">
                <a:latin typeface="Sakkal Majalla" panose="02000000000000000000" pitchFamily="2" charset="-78"/>
                <a:cs typeface="Sakkal Majalla" panose="02000000000000000000" pitchFamily="2" charset="-78"/>
              </a:rPr>
              <a:t>Customers </a:t>
            </a:r>
            <a:r>
              <a:rPr lang="en-US" sz="4000" b="1" dirty="0" err="1">
                <a:latin typeface="Sakkal Majalla" panose="02000000000000000000" pitchFamily="2" charset="-78"/>
                <a:cs typeface="Sakkal Majalla" panose="02000000000000000000" pitchFamily="2" charset="-78"/>
              </a:rPr>
              <a:t>Survies</a:t>
            </a:r>
            <a:r>
              <a:rPr sz="4000" b="1" dirty="0">
                <a:latin typeface="Sakkal Majalla" panose="02000000000000000000" pitchFamily="2" charset="-78"/>
                <a:cs typeface="Sakkal Majalla" panose="02000000000000000000" pitchFamily="2" charset="-78"/>
              </a:rPr>
              <a:t> Results conducted by the Saqr Government Excellence </a:t>
            </a:r>
            <a:r>
              <a:rPr sz="4000" b="1" dirty="0" err="1">
                <a:latin typeface="Sakkal Majalla" panose="02000000000000000000" pitchFamily="2" charset="-78"/>
                <a:cs typeface="Sakkal Majalla" panose="02000000000000000000" pitchFamily="2" charset="-78"/>
              </a:rPr>
              <a:t>Programme</a:t>
            </a:r>
            <a:r>
              <a:rPr sz="4000" b="1" dirty="0">
                <a:latin typeface="Sakkal Majalla" panose="02000000000000000000" pitchFamily="2" charset="-78"/>
                <a:cs typeface="Sakkal Majalla" panose="02000000000000000000" pitchFamily="2" charset="-78"/>
              </a:rPr>
              <a:t> at the RAK Government</a:t>
            </a:r>
            <a:r>
              <a:rPr lang="en-US" sz="4000" b="1" dirty="0">
                <a:latin typeface="Sakkal Majalla" panose="02000000000000000000" pitchFamily="2" charset="-78"/>
                <a:cs typeface="Sakkal Majalla" panose="02000000000000000000" pitchFamily="2" charset="-78"/>
              </a:rPr>
              <a:t>'</a:t>
            </a:r>
            <a:r>
              <a:rPr sz="4000" b="1" dirty="0">
                <a:latin typeface="Sakkal Majalla" panose="02000000000000000000" pitchFamily="2" charset="-78"/>
                <a:cs typeface="Sakkal Majalla" panose="02000000000000000000" pitchFamily="2" charset="-78"/>
              </a:rPr>
              <a:t>s level</a:t>
            </a:r>
            <a:r>
              <a:rPr lang="en-US" sz="4000" b="1" dirty="0">
                <a:latin typeface="Sakkal Majalla" panose="02000000000000000000" pitchFamily="2" charset="-78"/>
                <a:cs typeface="Sakkal Majalla" panose="02000000000000000000" pitchFamily="2" charset="-78"/>
              </a:rPr>
              <a:t>,</a:t>
            </a:r>
            <a:r>
              <a:rPr sz="4000" b="1" dirty="0">
                <a:latin typeface="Sakkal Majalla" panose="02000000000000000000" pitchFamily="2" charset="-78"/>
                <a:cs typeface="Sakkal Majalla" panose="02000000000000000000" pitchFamily="2" charset="-78"/>
              </a:rPr>
              <a:t> and Courts Department </a:t>
            </a:r>
            <a:r>
              <a:rPr lang="en-US" sz="4000" b="1" dirty="0">
                <a:latin typeface="Sakkal Majalla" panose="02000000000000000000" pitchFamily="2" charset="-78"/>
                <a:cs typeface="Sakkal Majalla" panose="02000000000000000000" pitchFamily="2" charset="-78"/>
              </a:rPr>
              <a:t>A</a:t>
            </a:r>
            <a:r>
              <a:rPr sz="4000" b="1" dirty="0">
                <a:latin typeface="Sakkal Majalla" panose="02000000000000000000" pitchFamily="2" charset="-78"/>
                <a:cs typeface="Sakkal Majalla" panose="02000000000000000000" pitchFamily="2" charset="-78"/>
              </a:rPr>
              <a:t>chieved </a:t>
            </a:r>
            <a:r>
              <a:rPr lang="en-US" sz="4000" b="1" dirty="0">
                <a:latin typeface="Sakkal Majalla" panose="02000000000000000000" pitchFamily="2" charset="-78"/>
                <a:cs typeface="Sakkal Majalla" panose="02000000000000000000" pitchFamily="2" charset="-78"/>
              </a:rPr>
              <a:t>F</a:t>
            </a:r>
            <a:r>
              <a:rPr sz="4000" b="1" dirty="0">
                <a:latin typeface="Sakkal Majalla" panose="02000000000000000000" pitchFamily="2" charset="-78"/>
                <a:cs typeface="Sakkal Majalla" panose="02000000000000000000" pitchFamily="2" charset="-78"/>
              </a:rPr>
              <a:t>irst </a:t>
            </a:r>
            <a:r>
              <a:rPr lang="en-US" sz="4000" b="1" dirty="0">
                <a:latin typeface="Sakkal Majalla" panose="02000000000000000000" pitchFamily="2" charset="-78"/>
                <a:cs typeface="Sakkal Majalla" panose="02000000000000000000" pitchFamily="2" charset="-78"/>
              </a:rPr>
              <a:t>P</a:t>
            </a:r>
            <a:r>
              <a:rPr sz="4000" b="1" dirty="0">
                <a:latin typeface="Sakkal Majalla" panose="02000000000000000000" pitchFamily="2" charset="-78"/>
                <a:cs typeface="Sakkal Majalla" panose="02000000000000000000" pitchFamily="2" charset="-78"/>
              </a:rPr>
              <a:t>lace as </a:t>
            </a:r>
            <a:r>
              <a:rPr lang="en-US" sz="4000" b="1" dirty="0">
                <a:latin typeface="Sakkal Majalla" panose="02000000000000000000" pitchFamily="2" charset="-78"/>
                <a:cs typeface="Sakkal Majalla" panose="02000000000000000000" pitchFamily="2" charset="-78"/>
              </a:rPr>
              <a:t>F</a:t>
            </a:r>
            <a:r>
              <a:rPr sz="4000" b="1" dirty="0">
                <a:latin typeface="Sakkal Majalla" panose="02000000000000000000" pitchFamily="2" charset="-78"/>
                <a:cs typeface="Sakkal Majalla" panose="02000000000000000000" pitchFamily="2" charset="-78"/>
              </a:rPr>
              <a:t>ollows:</a:t>
            </a:r>
            <a:r>
              <a:rPr dirty="0"/>
              <a:t> </a:t>
            </a:r>
            <a:endParaRPr lang="en-AE" dirty="0">
              <a:solidFill>
                <a:srgbClr val="0070C0"/>
              </a:solidFill>
            </a:endParaRPr>
          </a:p>
        </p:txBody>
      </p:sp>
      <p:sp>
        <p:nvSpPr>
          <p:cNvPr id="3" name="Content Placeholder 2">
            <a:extLst>
              <a:ext uri="{FF2B5EF4-FFF2-40B4-BE49-F238E27FC236}">
                <a16:creationId xmlns:a16="http://schemas.microsoft.com/office/drawing/2014/main" id="{D1F2D232-9155-3471-FE3F-7F288C94B078}"/>
              </a:ext>
            </a:extLst>
          </p:cNvPr>
          <p:cNvSpPr>
            <a:spLocks noGrp="1"/>
          </p:cNvSpPr>
          <p:nvPr>
            <p:ph idx="1"/>
          </p:nvPr>
        </p:nvSpPr>
        <p:spPr>
          <a:xfrm>
            <a:off x="838200" y="1961812"/>
            <a:ext cx="10515600" cy="4351338"/>
          </a:xfrm>
        </p:spPr>
        <p:txBody>
          <a:bodyPr>
            <a:normAutofit fontScale="85000" lnSpcReduction="20000"/>
          </a:bodyPr>
          <a:lstStyle/>
          <a:p>
            <a:pPr marL="0" indent="0">
              <a:buNone/>
              <a:defRPr>
                <a:latin typeface="Sakkal Majalla" panose="02000000000000000000" pitchFamily="2" charset="-78"/>
                <a:cs typeface="Sakkal Majalla" panose="02000000000000000000" pitchFamily="2" charset="-78"/>
              </a:defRPr>
            </a:pPr>
            <a:r>
              <a:rPr dirty="0">
                <a:solidFill>
                  <a:srgbClr val="0070C0"/>
                </a:solidFill>
              </a:rPr>
              <a:t>91% </a:t>
            </a:r>
            <a:r>
              <a:rPr b="1" u="sng" dirty="0">
                <a:solidFill>
                  <a:srgbClr val="C00000"/>
                </a:solidFill>
              </a:rPr>
              <a:t>first place </a:t>
            </a:r>
          </a:p>
          <a:p>
            <a:pPr marL="0" indent="0">
              <a:buNone/>
              <a:defRPr>
                <a:latin typeface="Sakkal Majalla" panose="02000000000000000000" pitchFamily="2" charset="-78"/>
                <a:cs typeface="Sakkal Majalla" panose="02000000000000000000" pitchFamily="2" charset="-78"/>
              </a:defRPr>
            </a:pPr>
            <a:r>
              <a:rPr dirty="0"/>
              <a:t>Customers’ </a:t>
            </a:r>
            <a:r>
              <a:rPr lang="en-US" dirty="0"/>
              <a:t>satisfaction</a:t>
            </a:r>
            <a:r>
              <a:rPr dirty="0"/>
              <a:t> index during the </a:t>
            </a:r>
            <a:r>
              <a:rPr lang="en-US" dirty="0"/>
              <a:t>COVID-19</a:t>
            </a:r>
            <a:r>
              <a:rPr dirty="0"/>
              <a:t> crisis </a:t>
            </a:r>
          </a:p>
          <a:p>
            <a:pPr marL="0" indent="0">
              <a:buNone/>
              <a:defRPr>
                <a:latin typeface="Sakkal Majalla" panose="02000000000000000000" pitchFamily="2" charset="-78"/>
                <a:cs typeface="Sakkal Majalla" panose="02000000000000000000" pitchFamily="2" charset="-78"/>
              </a:defRPr>
            </a:pPr>
            <a:r>
              <a:rPr dirty="0">
                <a:solidFill>
                  <a:srgbClr val="0070C0"/>
                </a:solidFill>
              </a:rPr>
              <a:t>87% </a:t>
            </a:r>
            <a:r>
              <a:rPr b="1" u="sng" dirty="0">
                <a:solidFill>
                  <a:srgbClr val="C00000"/>
                </a:solidFill>
              </a:rPr>
              <a:t>First place </a:t>
            </a:r>
          </a:p>
          <a:p>
            <a:pPr marL="0" indent="0">
              <a:buNone/>
              <a:defRPr>
                <a:latin typeface="Sakkal Majalla" panose="02000000000000000000" pitchFamily="2" charset="-78"/>
                <a:cs typeface="Sakkal Majalla" panose="02000000000000000000" pitchFamily="2" charset="-78"/>
              </a:defRPr>
            </a:pPr>
            <a:r>
              <a:rPr dirty="0"/>
              <a:t>Social media channels' </a:t>
            </a:r>
            <a:r>
              <a:rPr lang="en-US" dirty="0"/>
              <a:t>satisfaction</a:t>
            </a:r>
            <a:r>
              <a:rPr dirty="0"/>
              <a:t> index </a:t>
            </a:r>
          </a:p>
          <a:p>
            <a:pPr marL="0" indent="0">
              <a:buNone/>
              <a:defRPr>
                <a:latin typeface="Sakkal Majalla" panose="02000000000000000000" pitchFamily="2" charset="-78"/>
                <a:cs typeface="Sakkal Majalla" panose="02000000000000000000" pitchFamily="2" charset="-78"/>
              </a:defRPr>
            </a:pPr>
            <a:r>
              <a:rPr dirty="0">
                <a:solidFill>
                  <a:srgbClr val="0070C0"/>
                </a:solidFill>
              </a:rPr>
              <a:t>90% </a:t>
            </a:r>
            <a:r>
              <a:rPr b="1" u="sng" dirty="0">
                <a:solidFill>
                  <a:srgbClr val="C00000"/>
                </a:solidFill>
              </a:rPr>
              <a:t>first place </a:t>
            </a:r>
          </a:p>
          <a:p>
            <a:pPr marL="0" indent="0">
              <a:buNone/>
              <a:defRPr>
                <a:latin typeface="Sakkal Majalla" panose="02000000000000000000" pitchFamily="2" charset="-78"/>
                <a:cs typeface="Sakkal Majalla" panose="02000000000000000000" pitchFamily="2" charset="-78"/>
              </a:defRPr>
            </a:pPr>
            <a:r>
              <a:rPr dirty="0"/>
              <a:t>E-services' </a:t>
            </a:r>
            <a:r>
              <a:rPr lang="en-US" dirty="0"/>
              <a:t>satisfaction </a:t>
            </a:r>
            <a:r>
              <a:rPr dirty="0"/>
              <a:t> index </a:t>
            </a:r>
          </a:p>
          <a:p>
            <a:pPr marL="0" indent="0">
              <a:buNone/>
              <a:defRPr>
                <a:latin typeface="Sakkal Majalla" panose="02000000000000000000" pitchFamily="2" charset="-78"/>
                <a:cs typeface="Sakkal Majalla" panose="02000000000000000000" pitchFamily="2" charset="-78"/>
              </a:defRPr>
            </a:pPr>
            <a:r>
              <a:rPr dirty="0">
                <a:solidFill>
                  <a:srgbClr val="0070C0"/>
                </a:solidFill>
              </a:rPr>
              <a:t>90% </a:t>
            </a:r>
            <a:r>
              <a:rPr b="1" u="sng" dirty="0">
                <a:solidFill>
                  <a:srgbClr val="C00000"/>
                </a:solidFill>
              </a:rPr>
              <a:t>third place </a:t>
            </a:r>
          </a:p>
          <a:p>
            <a:pPr marL="0" indent="0">
              <a:buNone/>
              <a:defRPr>
                <a:latin typeface="Sakkal Majalla" panose="02000000000000000000" pitchFamily="2" charset="-78"/>
                <a:cs typeface="Sakkal Majalla" panose="02000000000000000000" pitchFamily="2" charset="-78"/>
              </a:defRPr>
            </a:pPr>
            <a:r>
              <a:rPr dirty="0"/>
              <a:t>Smart services' </a:t>
            </a:r>
            <a:r>
              <a:rPr lang="en-US" dirty="0"/>
              <a:t>satisfaction</a:t>
            </a:r>
            <a:r>
              <a:rPr dirty="0"/>
              <a:t> index </a:t>
            </a:r>
          </a:p>
          <a:p>
            <a:pPr marL="0" indent="0">
              <a:buNone/>
              <a:defRPr>
                <a:latin typeface="Sakkal Majalla" panose="02000000000000000000" pitchFamily="2" charset="-78"/>
                <a:cs typeface="Sakkal Majalla" panose="02000000000000000000" pitchFamily="2" charset="-78"/>
              </a:defRPr>
            </a:pPr>
            <a:r>
              <a:rPr dirty="0">
                <a:solidFill>
                  <a:srgbClr val="0070C0"/>
                </a:solidFill>
              </a:rPr>
              <a:t>86% </a:t>
            </a:r>
            <a:r>
              <a:rPr b="1" u="sng" dirty="0">
                <a:solidFill>
                  <a:srgbClr val="C00000"/>
                </a:solidFill>
              </a:rPr>
              <a:t>third place </a:t>
            </a:r>
          </a:p>
          <a:p>
            <a:pPr marL="0" indent="0">
              <a:buNone/>
              <a:defRPr>
                <a:latin typeface="Sakkal Majalla" panose="02000000000000000000" pitchFamily="2" charset="-78"/>
                <a:cs typeface="Sakkal Majalla" panose="02000000000000000000" pitchFamily="2" charset="-78"/>
              </a:defRPr>
            </a:pPr>
            <a:r>
              <a:rPr dirty="0"/>
              <a:t>Website's </a:t>
            </a:r>
            <a:r>
              <a:rPr lang="en-US" dirty="0"/>
              <a:t>satisfaction</a:t>
            </a:r>
            <a:r>
              <a:rPr dirty="0"/>
              <a:t> index </a:t>
            </a:r>
          </a:p>
          <a:p>
            <a:pPr marL="0" indent="0">
              <a:buNone/>
              <a:defRPr>
                <a:latin typeface="Sakkal Majalla" panose="02000000000000000000" pitchFamily="2" charset="-78"/>
                <a:cs typeface="Sakkal Majalla" panose="02000000000000000000" pitchFamily="2" charset="-78"/>
              </a:defRPr>
            </a:pPr>
            <a:r>
              <a:rPr lang="en-US" dirty="0">
                <a:solidFill>
                  <a:srgbClr val="0070C0"/>
                </a:solidFill>
              </a:rPr>
              <a:t>32% </a:t>
            </a:r>
            <a:r>
              <a:rPr lang="en-US" dirty="0">
                <a:latin typeface="Sakkal Majalla" panose="02000000000000000000" pitchFamily="2" charset="-78"/>
                <a:cs typeface="Sakkal Majalla" panose="02000000000000000000" pitchFamily="2" charset="-78"/>
              </a:rPr>
              <a:t>increase in the</a:t>
            </a:r>
            <a:r>
              <a:rPr dirty="0">
                <a:latin typeface="Sakkal Majalla" panose="02000000000000000000" pitchFamily="2" charset="-78"/>
                <a:cs typeface="Sakkal Majalla" panose="02000000000000000000" pitchFamily="2" charset="-78"/>
              </a:rPr>
              <a:t> usage of e-services</a:t>
            </a:r>
            <a:endParaRPr lang="ar-EG"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706274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1678744" y="0"/>
            <a:ext cx="9144000" cy="2387600"/>
          </a:xfrm>
          <a:prstGeom prst="rect">
            <a:avLst/>
          </a:prstGeom>
        </p:spPr>
        <p:txBody>
          <a:bodyPr vert="horz" lIns="91440" tIns="45720" rIns="91440" bIns="4572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t> </a:t>
            </a:r>
            <a:endParaRPr lang="en-US" dirty="0"/>
          </a:p>
        </p:txBody>
      </p:sp>
      <p:pic>
        <p:nvPicPr>
          <p:cNvPr id="16" name="Picture 2" descr="http://courts.rak.ae/Style%20Library/img/chairma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80567" y="1441524"/>
            <a:ext cx="3581574" cy="4098064"/>
          </a:xfrm>
          <a:prstGeom prst="rect">
            <a:avLst/>
          </a:prstGeom>
          <a:ln w="228600" cap="sq" cmpd="thickThin">
            <a:no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EFC2D1D-56D8-261C-0350-CB7826922E67}"/>
              </a:ext>
            </a:extLst>
          </p:cNvPr>
          <p:cNvSpPr txBox="1"/>
          <p:nvPr/>
        </p:nvSpPr>
        <p:spPr>
          <a:xfrm>
            <a:off x="177761" y="1608079"/>
            <a:ext cx="7063409" cy="3970318"/>
          </a:xfrm>
          <a:prstGeom prst="rect">
            <a:avLst/>
          </a:prstGeom>
          <a:noFill/>
        </p:spPr>
        <p:txBody>
          <a:bodyPr wrap="square">
            <a:spAutoFit/>
          </a:bodyPr>
          <a:lstStyle/>
          <a:p>
            <a:pPr algn="just" rtl="1"/>
            <a:endParaRPr lang="ar-AE" b="1" dirty="0">
              <a:solidFill>
                <a:schemeClr val="accent1"/>
              </a:solidFill>
              <a:latin typeface="Sakkal Majalla" panose="02000000000000000000" pitchFamily="2" charset="-78"/>
              <a:cs typeface="Sakkal Majalla" panose="02000000000000000000" pitchFamily="2" charset="-78"/>
            </a:endParaRPr>
          </a:p>
          <a:p>
            <a:pPr rtl="1">
              <a:defRPr sz="3600" b="1">
                <a:solidFill>
                  <a:schemeClr val="accent1"/>
                </a:solidFill>
                <a:latin typeface="Sakkal Majalla" panose="02000000000000000000" pitchFamily="2" charset="-78"/>
                <a:cs typeface="Sakkal Majalla" panose="02000000000000000000" pitchFamily="2" charset="-78"/>
              </a:defRPr>
            </a:pPr>
            <a:r>
              <a:rPr dirty="0"/>
              <a:t>The Message of the Department's President:</a:t>
            </a:r>
            <a:endParaRPr lang="ar-AE" sz="2400" b="1" dirty="0">
              <a:solidFill>
                <a:schemeClr val="accent1"/>
              </a:solidFill>
              <a:latin typeface="Sakkal Majalla" panose="02000000000000000000" pitchFamily="2" charset="-78"/>
              <a:cs typeface="Sakkal Majalla" panose="02000000000000000000" pitchFamily="2" charset="-78"/>
            </a:endParaRPr>
          </a:p>
          <a:p>
            <a:pPr algn="just" rtl="1"/>
            <a:endParaRPr lang="ar-AE" b="1" dirty="0">
              <a:latin typeface="Sakkal Majalla" panose="02000000000000000000" pitchFamily="2" charset="-78"/>
              <a:cs typeface="Sakkal Majalla" panose="02000000000000000000" pitchFamily="2" charset="-78"/>
            </a:endParaRPr>
          </a:p>
          <a:p>
            <a:pPr algn="just">
              <a:defRPr b="1">
                <a:latin typeface="Sakkal Majalla" panose="02000000000000000000" pitchFamily="2" charset="-78"/>
                <a:cs typeface="Sakkal Majalla" panose="02000000000000000000" pitchFamily="2" charset="-78"/>
              </a:defRPr>
            </a:pPr>
            <a:r>
              <a:rPr dirty="0"/>
              <a:t>In the Ras Al Khaimah Courts Department, we strive for effective and continuous development, performance enhancement, service upgrades, and the ability to face and overcome challenges to achieve the highest levels of institutional excellence. We work within the Courts Department with a forward-looking vision that embodies wise leadership, keeping pace with the future, anticipating developments, and aligning with modern advancements. We invest in all potentials, opportunities, and available chances for improvement. The Department has accomplished numerous judicial and administrative achievements, made possible by an exceptional team that works with a spirit of unity to reach the pinnacle, driven by a commitment to serve the nation and ensure customer </a:t>
            </a:r>
            <a:r>
              <a:rPr lang="en-US" dirty="0"/>
              <a:t>happiness</a:t>
            </a:r>
            <a:r>
              <a:rPr dirty="0"/>
              <a:t>.</a:t>
            </a:r>
            <a:endParaRPr lang="ar-AE" b="1" dirty="0">
              <a:latin typeface="Sakkal Majalla" panose="02000000000000000000" pitchFamily="2" charset="-78"/>
              <a:cs typeface="Sakkal Majalla" panose="02000000000000000000" pitchFamily="2" charset="-78"/>
            </a:endParaRPr>
          </a:p>
        </p:txBody>
      </p:sp>
      <p:sp>
        <p:nvSpPr>
          <p:cNvPr id="5" name="TextBox 4">
            <a:extLst>
              <a:ext uri="{FF2B5EF4-FFF2-40B4-BE49-F238E27FC236}">
                <a16:creationId xmlns:a16="http://schemas.microsoft.com/office/drawing/2014/main" id="{123365DB-4A95-8643-B1A0-18C463F951A5}"/>
              </a:ext>
            </a:extLst>
          </p:cNvPr>
          <p:cNvSpPr txBox="1"/>
          <p:nvPr/>
        </p:nvSpPr>
        <p:spPr>
          <a:xfrm>
            <a:off x="6923354" y="5989624"/>
            <a:ext cx="6096000" cy="646331"/>
          </a:xfrm>
          <a:prstGeom prst="rect">
            <a:avLst/>
          </a:prstGeom>
          <a:noFill/>
        </p:spPr>
        <p:txBody>
          <a:bodyPr wrap="square">
            <a:spAutoFit/>
          </a:bodyPr>
          <a:lstStyle/>
          <a:p>
            <a:pPr algn="ctr" rtl="1">
              <a:defRPr b="1">
                <a:latin typeface="Sakkal Majalla" panose="02000000000000000000" pitchFamily="2" charset="-78"/>
                <a:cs typeface="Sakkal Majalla" panose="02000000000000000000" pitchFamily="2" charset="-78"/>
              </a:defRPr>
            </a:pPr>
            <a:r>
              <a:rPr dirty="0"/>
              <a:t>Chancellor Ahmed Mohammed Al Khatri </a:t>
            </a:r>
            <a:endParaRPr lang="en-US" b="1" dirty="0">
              <a:latin typeface="Sakkal Majalla" panose="02000000000000000000" pitchFamily="2" charset="-78"/>
              <a:cs typeface="Sakkal Majalla" panose="02000000000000000000" pitchFamily="2" charset="-78"/>
            </a:endParaRPr>
          </a:p>
          <a:p>
            <a:pPr algn="ctr" rtl="1">
              <a:defRPr b="1">
                <a:latin typeface="Sakkal Majalla" panose="02000000000000000000" pitchFamily="2" charset="-78"/>
                <a:cs typeface="Sakkal Majalla" panose="02000000000000000000" pitchFamily="2" charset="-78"/>
              </a:defRPr>
            </a:pPr>
            <a:r>
              <a:rPr dirty="0"/>
              <a:t>RAK Courts President 
</a:t>
            </a:r>
            <a:endParaRPr lang="en-US"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259280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1678744" y="0"/>
            <a:ext cx="9144000" cy="2387600"/>
          </a:xfrm>
          <a:prstGeom prst="rect">
            <a:avLst/>
          </a:prstGeom>
        </p:spPr>
        <p:txBody>
          <a:bodyPr vert="horz" lIns="91440" tIns="45720" rIns="91440" bIns="4572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t> </a:t>
            </a:r>
            <a:endParaRPr lang="en-US" dirty="0"/>
          </a:p>
        </p:txBody>
      </p:sp>
      <p:pic>
        <p:nvPicPr>
          <p:cNvPr id="8" name="Picture 2" descr="http://courts.rak.ae/Style%20Library/img/DirectGeneral.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8090608" y="576226"/>
            <a:ext cx="3894062" cy="420624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BECA21E-73AF-5C38-4619-B65AE3C2B17F}"/>
              </a:ext>
            </a:extLst>
          </p:cNvPr>
          <p:cNvSpPr txBox="1"/>
          <p:nvPr/>
        </p:nvSpPr>
        <p:spPr>
          <a:xfrm>
            <a:off x="1" y="116796"/>
            <a:ext cx="8090608" cy="6741204"/>
          </a:xfrm>
          <a:prstGeom prst="rect">
            <a:avLst/>
          </a:prstGeom>
          <a:noFill/>
        </p:spPr>
        <p:txBody>
          <a:bodyPr wrap="square">
            <a:spAutoFit/>
          </a:bodyPr>
          <a:lstStyle/>
          <a:p>
            <a:endParaRPr lang="ar-AE" sz="1400" b="1" dirty="0">
              <a:latin typeface="Sakkal Majalla" panose="02000000000000000000" pitchFamily="2" charset="-78"/>
              <a:cs typeface="Sakkal Majalla" panose="02000000000000000000" pitchFamily="2" charset="-78"/>
            </a:endParaRPr>
          </a:p>
          <a:p>
            <a:pPr>
              <a:lnSpc>
                <a:spcPct val="107000"/>
              </a:lnSpc>
              <a:spcAft>
                <a:spcPts val="800"/>
              </a:spcAft>
              <a:defRPr sz="3600" b="1">
                <a:solidFill>
                  <a:schemeClr val="accent1"/>
                </a:solidFill>
                <a:latin typeface="Sakkal Majalla" panose="02000000000000000000" pitchFamily="2" charset="-78"/>
                <a:cs typeface="Sakkal Majalla" panose="02000000000000000000" pitchFamily="2" charset="-78"/>
              </a:defRPr>
            </a:pPr>
            <a:r>
              <a:rPr dirty="0"/>
              <a:t>Message of the General Director </a:t>
            </a:r>
            <a:endParaRPr lang="ar-AE" sz="3600" b="1" dirty="0">
              <a:solidFill>
                <a:schemeClr val="accent1"/>
              </a:solidFill>
              <a:latin typeface="Sakkal Majalla" panose="02000000000000000000" pitchFamily="2" charset="-78"/>
              <a:cs typeface="Sakkal Majalla" panose="02000000000000000000" pitchFamily="2" charset="-78"/>
            </a:endParaRPr>
          </a:p>
          <a:p>
            <a:pPr>
              <a:lnSpc>
                <a:spcPct val="107000"/>
              </a:lnSpc>
              <a:spcAft>
                <a:spcPts val="800"/>
              </a:spcAft>
              <a:defRPr sz="1600" b="1">
                <a:latin typeface="Sakkal Majalla" panose="02000000000000000000" pitchFamily="2" charset="-78"/>
                <a:ea typeface="Calibri" panose="020F0502020204030204" pitchFamily="34" charset="0"/>
                <a:cs typeface="Sakkal Majalla" panose="02000000000000000000" pitchFamily="2" charset="-78"/>
              </a:defRPr>
            </a:pPr>
            <a:r>
              <a:rPr dirty="0"/>
              <a:t>At </a:t>
            </a:r>
            <a:r>
              <a:rPr lang="en-US" dirty="0"/>
              <a:t>RAK Courts </a:t>
            </a:r>
            <a:r>
              <a:rPr dirty="0"/>
              <a:t>Department, we are advancing at an accelerated pace, racing against time to position the Department among the world’s leading judicial institutions and secure top rankings for our Courts, elevating the UAE’s name on all platforms. We are contributing to the national government’s strategy, keeping pace with the era of modern technology and global judicial advancements. By integrating cutting-edge smart technologies and adopting the best international practices, we have launched strategic initiatives such as the "Paperless Courts" program. As part of this initiative, we have introduced remote litigation services, including video communication for inmates in correctional and rehabilitation facilities, virtual hearings for detainees, and remote case registration and inquiry services. These achievements, realized in a short time, reflect our commitment to pioneering advancements in the judicial sector, supporting the UAE’s ambitious development journey, and fulfilling the visionary aspirations of our wise leadership</a:t>
            </a:r>
            <a:r>
              <a:rPr lang="en-US" dirty="0"/>
              <a:t>.</a:t>
            </a:r>
            <a:r>
              <a:rPr dirty="0"/>
              <a:t> </a:t>
            </a:r>
            <a:endParaRPr lang="en-US" sz="1600" b="1" dirty="0">
              <a:latin typeface="Sakkal Majalla" panose="02000000000000000000" pitchFamily="2" charset="-78"/>
              <a:ea typeface="Calibri" panose="020F0502020204030204" pitchFamily="34" charset="0"/>
              <a:cs typeface="Sakkal Majalla" panose="02000000000000000000" pitchFamily="2" charset="-78"/>
            </a:endParaRPr>
          </a:p>
          <a:p>
            <a:pPr>
              <a:lnSpc>
                <a:spcPct val="107000"/>
              </a:lnSpc>
              <a:spcAft>
                <a:spcPts val="800"/>
              </a:spcAft>
              <a:defRPr sz="1600" b="1">
                <a:latin typeface="Sakkal Majalla" panose="02000000000000000000" pitchFamily="2" charset="-78"/>
                <a:ea typeface="Calibri" panose="020F0502020204030204" pitchFamily="34" charset="0"/>
                <a:cs typeface="Sakkal Majalla" panose="02000000000000000000" pitchFamily="2" charset="-78"/>
              </a:defRPr>
            </a:pPr>
            <a:r>
              <a:rPr dirty="0"/>
              <a:t>Ras Al Khaimah Courts Department operates with a long-term national vision aligned with the UAE National Agenda 2021, the UAE Centennial 2071, and the strategic directions of the Ras Al Khaimah government. Committed to upholding the rights of all, the Department adheres to its vision of "Pioneering Justice for a Happy Society," ensuring a modern judicial system that protects the rights, freedoms, and responsibilities of all community members. Notably, the Department was recognized as the world’s fastest court in resolving commercial cases, according to the World Bank’s 2018 report, affirming its global standing. Furthermore, the Department places significant emphasis on partnerships, forging strategic collaborations with both the public and private sectors to enhance court operations, expedite service delivery, and support governmental integration efforts, all in pursuit of achieving its vision. </a:t>
            </a:r>
            <a:endParaRPr lang="en-US" sz="1600" b="1" dirty="0">
              <a:latin typeface="Sakkal Majalla" panose="02000000000000000000" pitchFamily="2" charset="-78"/>
              <a:ea typeface="Calibri" panose="020F0502020204030204" pitchFamily="34" charset="0"/>
              <a:cs typeface="Sakkal Majalla" panose="02000000000000000000" pitchFamily="2" charset="-78"/>
            </a:endParaRPr>
          </a:p>
          <a:p>
            <a:pPr>
              <a:lnSpc>
                <a:spcPct val="107000"/>
              </a:lnSpc>
              <a:spcAft>
                <a:spcPts val="800"/>
              </a:spcAft>
              <a:defRPr sz="1600" b="1">
                <a:ea typeface="Calibri" panose="020F0502020204030204" pitchFamily="34" charset="0"/>
              </a:defRPr>
            </a:pPr>
            <a:r>
              <a:rPr dirty="0">
                <a:latin typeface="Sakkal Majalla" panose="02000000000000000000" pitchFamily="2" charset="-78"/>
                <a:cs typeface="Sakkal Majalla" panose="02000000000000000000" pitchFamily="2" charset="-78"/>
              </a:rPr>
              <a:t>With determination and persistence, we will continue to anticipate the future, leverage artificial intelligence technologies, and cultivate a work environment abundant in innovation, creativity, and healthy competition. Our goal is to achieve our strategic objectives, align with the nation's aspirations, and realize the vision of our wise leadership. We will harness all resources and capabilities, dedicating them to </a:t>
            </a:r>
            <a:r>
              <a:rPr lang="en-US" dirty="0">
                <a:latin typeface="Sakkal Majalla" panose="02000000000000000000" pitchFamily="2" charset="-78"/>
                <a:cs typeface="Sakkal Majalla" panose="02000000000000000000" pitchFamily="2" charset="-78"/>
              </a:rPr>
              <a:t>serving</a:t>
            </a:r>
            <a:r>
              <a:rPr dirty="0">
                <a:latin typeface="Sakkal Majalla" panose="02000000000000000000" pitchFamily="2" charset="-78"/>
                <a:cs typeface="Sakkal Majalla" panose="02000000000000000000" pitchFamily="2" charset="-78"/>
              </a:rPr>
              <a:t> the country and all segments of society. </a:t>
            </a:r>
            <a:r>
              <a:rPr dirty="0">
                <a:latin typeface="TheSans" panose="020B0503040302020203" pitchFamily="34" charset="-78"/>
                <a:cs typeface="TheSans" panose="020B0503040302020203" pitchFamily="34" charset="-78"/>
              </a:rPr>
              <a:t> </a:t>
            </a:r>
            <a:endParaRPr lang="ar-AE" sz="1600" b="1" dirty="0">
              <a:latin typeface="Sakkal Majalla" panose="02000000000000000000" pitchFamily="2" charset="-78"/>
              <a:cs typeface="Sakkal Majalla" panose="02000000000000000000" pitchFamily="2" charset="-78"/>
            </a:endParaRPr>
          </a:p>
        </p:txBody>
      </p:sp>
      <p:sp>
        <p:nvSpPr>
          <p:cNvPr id="5" name="TextBox 4">
            <a:extLst>
              <a:ext uri="{FF2B5EF4-FFF2-40B4-BE49-F238E27FC236}">
                <a16:creationId xmlns:a16="http://schemas.microsoft.com/office/drawing/2014/main" id="{8F41FBA8-2245-72FE-C305-1358FF1A82D5}"/>
              </a:ext>
            </a:extLst>
          </p:cNvPr>
          <p:cNvSpPr txBox="1"/>
          <p:nvPr/>
        </p:nvSpPr>
        <p:spPr>
          <a:xfrm>
            <a:off x="6930365" y="4782466"/>
            <a:ext cx="6096000" cy="646331"/>
          </a:xfrm>
          <a:prstGeom prst="rect">
            <a:avLst/>
          </a:prstGeom>
          <a:noFill/>
        </p:spPr>
        <p:txBody>
          <a:bodyPr wrap="square">
            <a:spAutoFit/>
          </a:bodyPr>
          <a:lstStyle/>
          <a:p>
            <a:pPr algn="ctr" rtl="1">
              <a:defRPr b="1">
                <a:latin typeface="Sakkal Majalla" panose="02000000000000000000" pitchFamily="2" charset="-78"/>
                <a:cs typeface="Sakkal Majalla" panose="02000000000000000000" pitchFamily="2" charset="-78"/>
              </a:defRPr>
            </a:pPr>
            <a:r>
              <a:rPr dirty="0"/>
              <a:t>Ibrahim Ahmed Al </a:t>
            </a:r>
            <a:r>
              <a:rPr dirty="0" err="1"/>
              <a:t>Za’abi</a:t>
            </a:r>
            <a:endParaRPr lang="en-US" dirty="0">
              <a:latin typeface="Sakkal Majalla" panose="02000000000000000000" pitchFamily="2" charset="-78"/>
              <a:cs typeface="Sakkal Majalla" panose="02000000000000000000" pitchFamily="2" charset="-78"/>
            </a:endParaRPr>
          </a:p>
          <a:p>
            <a:pPr algn="ctr" rtl="1">
              <a:defRPr b="1">
                <a:latin typeface="Sakkal Majalla" panose="02000000000000000000" pitchFamily="2" charset="-78"/>
                <a:cs typeface="Sakkal Majalla" panose="02000000000000000000" pitchFamily="2" charset="-78"/>
              </a:defRPr>
            </a:pPr>
            <a:r>
              <a:rPr dirty="0"/>
              <a:t>Director General of RAK Courts Department</a:t>
            </a:r>
            <a:endParaRPr lang="en-US"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205941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1678744" y="0"/>
            <a:ext cx="9144000" cy="2387600"/>
          </a:xfrm>
          <a:prstGeom prst="rect">
            <a:avLst/>
          </a:prstGeom>
        </p:spPr>
        <p:txBody>
          <a:bodyPr vert="horz" lIns="91440" tIns="45720" rIns="91440" bIns="4572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t> </a:t>
            </a:r>
            <a:endParaRPr lang="en-US" dirty="0"/>
          </a:p>
        </p:txBody>
      </p:sp>
      <p:sp>
        <p:nvSpPr>
          <p:cNvPr id="3" name="TextBox 2">
            <a:extLst>
              <a:ext uri="{FF2B5EF4-FFF2-40B4-BE49-F238E27FC236}">
                <a16:creationId xmlns:a16="http://schemas.microsoft.com/office/drawing/2014/main" id="{3FED7521-3A87-F3D5-882C-ABE55782B3FA}"/>
              </a:ext>
            </a:extLst>
          </p:cNvPr>
          <p:cNvSpPr txBox="1"/>
          <p:nvPr/>
        </p:nvSpPr>
        <p:spPr>
          <a:xfrm>
            <a:off x="2867108" y="2493680"/>
            <a:ext cx="6457784" cy="1870640"/>
          </a:xfrm>
          <a:prstGeom prst="rect">
            <a:avLst/>
          </a:prstGeom>
          <a:noFill/>
        </p:spPr>
        <p:txBody>
          <a:bodyPr wrap="square">
            <a:spAutoFit/>
          </a:bodyPr>
          <a:lstStyle/>
          <a:p>
            <a:pPr algn="ctr" rtl="1">
              <a:lnSpc>
                <a:spcPct val="107000"/>
              </a:lnSpc>
              <a:spcAft>
                <a:spcPts val="800"/>
              </a:spcAft>
              <a:defRPr sz="5400" b="1">
                <a:solidFill>
                  <a:schemeClr val="accent1"/>
                </a:solidFill>
                <a:latin typeface="Sakkal Majalla" panose="02000000000000000000" pitchFamily="2" charset="-78"/>
                <a:cs typeface="Sakkal Majalla" panose="02000000000000000000" pitchFamily="2" charset="-78"/>
              </a:defRPr>
            </a:pPr>
            <a:r>
              <a:rPr dirty="0"/>
              <a:t>General Framework of Courts Department </a:t>
            </a:r>
            <a:endParaRPr lang="en-US" sz="2000" b="1" dirty="0">
              <a:solidFill>
                <a:schemeClr val="accent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372532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0">
            <a:extLst>
              <a:ext uri="{FF2B5EF4-FFF2-40B4-BE49-F238E27FC236}">
                <a16:creationId xmlns:a16="http://schemas.microsoft.com/office/drawing/2014/main" id="{B3528226-0D71-3AC6-3E81-25B36EC85E58}"/>
              </a:ext>
            </a:extLst>
          </p:cNvPr>
          <p:cNvSpPr>
            <a:spLocks noChangeArrowheads="1"/>
          </p:cNvSpPr>
          <p:nvPr/>
        </p:nvSpPr>
        <p:spPr bwMode="auto">
          <a:xfrm>
            <a:off x="3315938" y="2150465"/>
            <a:ext cx="38700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l" rtl="0" eaLnBrk="1" hangingPunct="1">
              <a:lnSpc>
                <a:spcPct val="100000"/>
              </a:lnSpc>
              <a:spcBef>
                <a:spcPct val="0"/>
              </a:spcBef>
              <a:buFontTx/>
              <a:buNone/>
              <a:defRPr altLang="en-US" sz="2000" b="1">
                <a:ea typeface="GE SS Two Light"/>
              </a:defRPr>
            </a:pPr>
            <a:r>
              <a:rPr dirty="0">
                <a:latin typeface="Sakkal Majalla" panose="02000000000000000000" pitchFamily="2" charset="-78"/>
                <a:cs typeface="Sakkal Majalla" panose="02000000000000000000" pitchFamily="2" charset="-78"/>
              </a:rPr>
              <a:t>Leading Justice for a </a:t>
            </a:r>
            <a:r>
              <a:rPr lang="en-US" dirty="0">
                <a:latin typeface="Sakkal Majalla" panose="02000000000000000000" pitchFamily="2" charset="-78"/>
                <a:cs typeface="Sakkal Majalla" panose="02000000000000000000" pitchFamily="2" charset="-78"/>
              </a:rPr>
              <a:t>h</a:t>
            </a:r>
            <a:r>
              <a:rPr dirty="0">
                <a:latin typeface="Sakkal Majalla" panose="02000000000000000000" pitchFamily="2" charset="-78"/>
                <a:cs typeface="Sakkal Majalla" panose="02000000000000000000" pitchFamily="2" charset="-78"/>
              </a:rPr>
              <a:t>appy </a:t>
            </a:r>
            <a:r>
              <a:rPr lang="en-US" dirty="0">
                <a:latin typeface="Sakkal Majalla" panose="02000000000000000000" pitchFamily="2" charset="-78"/>
                <a:cs typeface="Sakkal Majalla" panose="02000000000000000000" pitchFamily="2" charset="-78"/>
              </a:rPr>
              <a:t>c</a:t>
            </a:r>
            <a:r>
              <a:rPr dirty="0">
                <a:latin typeface="Sakkal Majalla" panose="02000000000000000000" pitchFamily="2" charset="-78"/>
                <a:cs typeface="Sakkal Majalla" panose="02000000000000000000" pitchFamily="2" charset="-78"/>
              </a:rPr>
              <a:t>ommunity</a:t>
            </a:r>
            <a:endParaRPr lang="en-US" altLang="en-US" sz="2000" b="1" dirty="0">
              <a:latin typeface="Sakkal Majalla" panose="02000000000000000000" pitchFamily="2" charset="-78"/>
              <a:cs typeface="Sakkal Majalla" panose="02000000000000000000" pitchFamily="2" charset="-78"/>
            </a:endParaRPr>
          </a:p>
        </p:txBody>
      </p:sp>
      <p:sp>
        <p:nvSpPr>
          <p:cNvPr id="12" name="Rectangle 31">
            <a:extLst>
              <a:ext uri="{FF2B5EF4-FFF2-40B4-BE49-F238E27FC236}">
                <a16:creationId xmlns:a16="http://schemas.microsoft.com/office/drawing/2014/main" id="{22F5C113-0581-D0B0-3D9B-A7148A7480E6}"/>
              </a:ext>
            </a:extLst>
          </p:cNvPr>
          <p:cNvSpPr>
            <a:spLocks noChangeArrowheads="1"/>
          </p:cNvSpPr>
          <p:nvPr/>
        </p:nvSpPr>
        <p:spPr bwMode="auto">
          <a:xfrm>
            <a:off x="3953158" y="2911102"/>
            <a:ext cx="760414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algn="justLow" rtl="0" eaLnBrk="1" hangingPunct="1">
              <a:lnSpc>
                <a:spcPct val="100000"/>
              </a:lnSpc>
              <a:spcBef>
                <a:spcPct val="0"/>
              </a:spcBef>
              <a:buFontTx/>
              <a:buNone/>
              <a:defRPr altLang="en-US" sz="2000" b="1">
                <a:latin typeface="Sakkal Majalla" panose="02000000000000000000" pitchFamily="2" charset="-78"/>
                <a:ea typeface="GE SS Two Light"/>
                <a:cs typeface="Sakkal Majalla" panose="02000000000000000000" pitchFamily="2" charset="-78"/>
              </a:defRPr>
            </a:pPr>
            <a:r>
              <a:rPr dirty="0"/>
              <a:t>Achieving justice and legal protection for the comm</a:t>
            </a:r>
            <a:r>
              <a:rPr lang="en-US" dirty="0"/>
              <a:t>unity by utilizing</a:t>
            </a:r>
            <a:r>
              <a:rPr dirty="0"/>
              <a:t> qualified human cadres, modern technologies, and effective cooperation with all competent authorities</a:t>
            </a:r>
            <a:endParaRPr lang="en-US" altLang="en-US" sz="2000" b="1" dirty="0">
              <a:latin typeface="Sakkal Majalla" panose="02000000000000000000" pitchFamily="2" charset="-78"/>
              <a:cs typeface="Sakkal Majalla" panose="02000000000000000000" pitchFamily="2" charset="-78"/>
            </a:endParaRPr>
          </a:p>
        </p:txBody>
      </p:sp>
      <p:sp>
        <p:nvSpPr>
          <p:cNvPr id="14" name="Rectangle 38">
            <a:extLst>
              <a:ext uri="{FF2B5EF4-FFF2-40B4-BE49-F238E27FC236}">
                <a16:creationId xmlns:a16="http://schemas.microsoft.com/office/drawing/2014/main" id="{AD06F145-5BC4-5890-A3DC-DA21B22FA850}"/>
              </a:ext>
            </a:extLst>
          </p:cNvPr>
          <p:cNvSpPr>
            <a:spLocks noChangeArrowheads="1"/>
          </p:cNvSpPr>
          <p:nvPr/>
        </p:nvSpPr>
        <p:spPr bwMode="auto">
          <a:xfrm>
            <a:off x="5053178" y="3979515"/>
            <a:ext cx="11079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defRPr altLang="en-US" sz="2000"/>
            </a:pPr>
            <a:r>
              <a:rPr b="1" dirty="0">
                <a:latin typeface="TheSans" panose="020B0503040302020203" pitchFamily="34" charset="-78"/>
                <a:cs typeface="TheSans" panose="020B0503040302020203" pitchFamily="34" charset="-78"/>
              </a:rPr>
              <a:t> </a:t>
            </a:r>
            <a:r>
              <a:rPr b="1" dirty="0">
                <a:latin typeface="Sakkal Majalla" panose="02000000000000000000" pitchFamily="2" charset="-78"/>
                <a:cs typeface="Sakkal Majalla" panose="02000000000000000000" pitchFamily="2" charset="-78"/>
              </a:rPr>
              <a:t>Justice</a:t>
            </a:r>
            <a:r>
              <a:rPr b="1" dirty="0">
                <a:latin typeface="TheSans" panose="020B0503040302020203" pitchFamily="34" charset="-78"/>
                <a:cs typeface="TheSans" panose="020B0503040302020203" pitchFamily="34" charset="-78"/>
              </a:rPr>
              <a:t> </a:t>
            </a:r>
            <a:r>
              <a:rPr dirty="0">
                <a:latin typeface="TheSans" panose="020B0503040302020203" pitchFamily="34" charset="-78"/>
                <a:ea typeface="GE SS Two Light"/>
                <a:cs typeface="TheSans" panose="020B0503040302020203" pitchFamily="34" charset="-78"/>
              </a:rPr>
              <a:t>	</a:t>
            </a:r>
            <a:endParaRPr lang="en-US" altLang="en-US" sz="2000" dirty="0">
              <a:latin typeface="TheSans" panose="020B0503040302020203" pitchFamily="34" charset="-78"/>
              <a:ea typeface="GE SS Two Light"/>
              <a:cs typeface="TheSans" panose="020B0503040302020203" pitchFamily="34" charset="-78"/>
            </a:endParaRPr>
          </a:p>
        </p:txBody>
      </p:sp>
      <p:sp>
        <p:nvSpPr>
          <p:cNvPr id="15" name="Rectangle 40">
            <a:extLst>
              <a:ext uri="{FF2B5EF4-FFF2-40B4-BE49-F238E27FC236}">
                <a16:creationId xmlns:a16="http://schemas.microsoft.com/office/drawing/2014/main" id="{94124CBB-B8C4-D5E1-F368-53A557EA4ED2}"/>
              </a:ext>
            </a:extLst>
          </p:cNvPr>
          <p:cNvSpPr>
            <a:spLocks noChangeArrowheads="1"/>
          </p:cNvSpPr>
          <p:nvPr/>
        </p:nvSpPr>
        <p:spPr bwMode="auto">
          <a:xfrm>
            <a:off x="7185984" y="3979515"/>
            <a:ext cx="20040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rtl="1">
              <a:spcBef>
                <a:spcPct val="0"/>
              </a:spcBef>
              <a:defRPr altLang="en-US" sz="2000" b="1">
                <a:latin typeface="Sakkal Majalla" panose="02000000000000000000" pitchFamily="2" charset="-78"/>
                <a:ea typeface="GE SS Two Light"/>
                <a:cs typeface="Sakkal Majalla" panose="02000000000000000000" pitchFamily="2" charset="-78"/>
              </a:defRPr>
            </a:pPr>
            <a:r>
              <a:rPr dirty="0"/>
              <a:t>Independence and Credibility</a:t>
            </a:r>
            <a:endParaRPr lang="en-US" altLang="en-US" sz="2000" b="1" dirty="0">
              <a:latin typeface="Sakkal Majalla" panose="02000000000000000000" pitchFamily="2" charset="-78"/>
              <a:ea typeface="GE SS Two Light"/>
              <a:cs typeface="Sakkal Majalla" panose="02000000000000000000" pitchFamily="2" charset="-78"/>
            </a:endParaRPr>
          </a:p>
        </p:txBody>
      </p:sp>
      <p:sp>
        <p:nvSpPr>
          <p:cNvPr id="16" name="Rectangle 42">
            <a:extLst>
              <a:ext uri="{FF2B5EF4-FFF2-40B4-BE49-F238E27FC236}">
                <a16:creationId xmlns:a16="http://schemas.microsoft.com/office/drawing/2014/main" id="{54577379-42BA-8132-DBD9-1EC72A2F9B52}"/>
              </a:ext>
            </a:extLst>
          </p:cNvPr>
          <p:cNvSpPr>
            <a:spLocks noChangeArrowheads="1"/>
          </p:cNvSpPr>
          <p:nvPr/>
        </p:nvSpPr>
        <p:spPr bwMode="auto">
          <a:xfrm>
            <a:off x="10237614" y="3979515"/>
            <a:ext cx="13388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defRPr altLang="en-US" sz="2000" b="1">
                <a:latin typeface="Sakkal Majalla" panose="02000000000000000000" pitchFamily="2" charset="-78"/>
                <a:ea typeface="GE SS Two Light"/>
                <a:cs typeface="Sakkal Majalla" panose="02000000000000000000" pitchFamily="2" charset="-78"/>
              </a:defRPr>
            </a:pPr>
            <a:r>
              <a:rPr dirty="0"/>
              <a:t>Excellence and Innovation</a:t>
            </a:r>
            <a:endParaRPr lang="en-US" altLang="en-US" sz="2000" b="1" dirty="0">
              <a:latin typeface="Sakkal Majalla" panose="02000000000000000000" pitchFamily="2" charset="-78"/>
              <a:ea typeface="GE SS Two Light"/>
              <a:cs typeface="Sakkal Majalla" panose="02000000000000000000" pitchFamily="2" charset="-78"/>
            </a:endParaRPr>
          </a:p>
        </p:txBody>
      </p:sp>
      <p:sp>
        <p:nvSpPr>
          <p:cNvPr id="17" name="Rectangle 44">
            <a:extLst>
              <a:ext uri="{FF2B5EF4-FFF2-40B4-BE49-F238E27FC236}">
                <a16:creationId xmlns:a16="http://schemas.microsoft.com/office/drawing/2014/main" id="{0C45C79A-35FB-5C92-B204-AC97660A5784}"/>
              </a:ext>
            </a:extLst>
          </p:cNvPr>
          <p:cNvSpPr>
            <a:spLocks noChangeArrowheads="1"/>
          </p:cNvSpPr>
          <p:nvPr/>
        </p:nvSpPr>
        <p:spPr bwMode="auto">
          <a:xfrm>
            <a:off x="5470495" y="4540097"/>
            <a:ext cx="8899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defRPr altLang="en-US" sz="2000" b="1">
                <a:latin typeface="Sakkal Majalla" panose="02000000000000000000" pitchFamily="2" charset="-78"/>
                <a:cs typeface="Sakkal Majalla" panose="02000000000000000000" pitchFamily="2" charset="-78"/>
              </a:defRPr>
            </a:pPr>
            <a:r>
              <a:rPr dirty="0"/>
              <a:t>Transparency</a:t>
            </a:r>
            <a:endParaRPr lang="en-US" altLang="en-US" sz="2000" dirty="0">
              <a:latin typeface="Sakkal Majalla" panose="02000000000000000000" pitchFamily="2" charset="-78"/>
              <a:ea typeface="GE SS Two Light"/>
              <a:cs typeface="Sakkal Majalla" panose="02000000000000000000" pitchFamily="2" charset="-78"/>
            </a:endParaRPr>
          </a:p>
        </p:txBody>
      </p:sp>
      <p:sp>
        <p:nvSpPr>
          <p:cNvPr id="18" name="Rectangle 46">
            <a:extLst>
              <a:ext uri="{FF2B5EF4-FFF2-40B4-BE49-F238E27FC236}">
                <a16:creationId xmlns:a16="http://schemas.microsoft.com/office/drawing/2014/main" id="{2262797C-D0EA-8B4A-9F63-454105641997}"/>
              </a:ext>
            </a:extLst>
          </p:cNvPr>
          <p:cNvSpPr>
            <a:spLocks noChangeArrowheads="1"/>
          </p:cNvSpPr>
          <p:nvPr/>
        </p:nvSpPr>
        <p:spPr bwMode="auto">
          <a:xfrm>
            <a:off x="7537041" y="4517040"/>
            <a:ext cx="13019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rtl="1">
              <a:spcBef>
                <a:spcPct val="0"/>
              </a:spcBef>
              <a:defRPr altLang="en-US" sz="2000" b="1">
                <a:latin typeface="Sakkal Majalla" panose="02000000000000000000" pitchFamily="2" charset="-78"/>
                <a:ea typeface="GE SS Two Light"/>
                <a:cs typeface="Sakkal Majalla" panose="02000000000000000000" pitchFamily="2" charset="-78"/>
              </a:defRPr>
            </a:pPr>
            <a:r>
              <a:rPr dirty="0"/>
              <a:t>Loyalty and Belonging</a:t>
            </a:r>
            <a:endParaRPr lang="en-US" altLang="en-US" sz="2000" b="1" dirty="0">
              <a:latin typeface="Sakkal Majalla" panose="02000000000000000000" pitchFamily="2" charset="-78"/>
              <a:ea typeface="GE SS Two Light"/>
              <a:cs typeface="Sakkal Majalla" panose="02000000000000000000" pitchFamily="2" charset="-78"/>
            </a:endParaRPr>
          </a:p>
        </p:txBody>
      </p:sp>
      <p:sp>
        <p:nvSpPr>
          <p:cNvPr id="19" name="Rectangle 48">
            <a:extLst>
              <a:ext uri="{FF2B5EF4-FFF2-40B4-BE49-F238E27FC236}">
                <a16:creationId xmlns:a16="http://schemas.microsoft.com/office/drawing/2014/main" id="{1D1286A7-0792-B7B2-5891-F81A488B9C09}"/>
              </a:ext>
            </a:extLst>
          </p:cNvPr>
          <p:cNvSpPr>
            <a:spLocks noChangeArrowheads="1"/>
          </p:cNvSpPr>
          <p:nvPr/>
        </p:nvSpPr>
        <p:spPr bwMode="auto">
          <a:xfrm>
            <a:off x="9744284" y="4516671"/>
            <a:ext cx="16690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defRPr altLang="en-US" sz="2000" b="1">
                <a:latin typeface="Sakkal Majalla" panose="02000000000000000000" pitchFamily="2" charset="-78"/>
                <a:ea typeface="GE SS Two Light"/>
                <a:cs typeface="Sakkal Majalla" panose="02000000000000000000" pitchFamily="2" charset="-78"/>
              </a:defRPr>
            </a:pPr>
            <a:r>
              <a:rPr dirty="0"/>
              <a:t>Social Responsibility</a:t>
            </a:r>
            <a:endParaRPr lang="en-US" altLang="en-US" sz="2000" b="1" dirty="0">
              <a:latin typeface="Sakkal Majalla" panose="02000000000000000000" pitchFamily="2" charset="-78"/>
              <a:ea typeface="GE SS Two Light"/>
              <a:cs typeface="Sakkal Majalla" panose="02000000000000000000" pitchFamily="2" charset="-78"/>
            </a:endParaRPr>
          </a:p>
        </p:txBody>
      </p:sp>
      <p:sp>
        <p:nvSpPr>
          <p:cNvPr id="21" name="TextBox 20">
            <a:extLst>
              <a:ext uri="{FF2B5EF4-FFF2-40B4-BE49-F238E27FC236}">
                <a16:creationId xmlns:a16="http://schemas.microsoft.com/office/drawing/2014/main" id="{FD9547E9-C255-FBA2-6C03-F57487FA36E4}"/>
              </a:ext>
            </a:extLst>
          </p:cNvPr>
          <p:cNvSpPr txBox="1"/>
          <p:nvPr/>
        </p:nvSpPr>
        <p:spPr>
          <a:xfrm>
            <a:off x="647887" y="1110661"/>
            <a:ext cx="5448113" cy="646331"/>
          </a:xfrm>
          <a:prstGeom prst="rect">
            <a:avLst/>
          </a:prstGeom>
          <a:noFill/>
        </p:spPr>
        <p:txBody>
          <a:bodyPr wrap="square">
            <a:spAutoFit/>
          </a:bodyPr>
          <a:lstStyle/>
          <a:p>
            <a:pPr algn="ctr" rtl="1" eaLnBrk="1" hangingPunct="1">
              <a:lnSpc>
                <a:spcPct val="100000"/>
              </a:lnSpc>
              <a:spcBef>
                <a:spcPct val="0"/>
              </a:spcBef>
              <a:buFontTx/>
              <a:buNone/>
              <a:defRPr altLang="en-US" sz="3600" b="1">
                <a:solidFill>
                  <a:schemeClr val="accent1"/>
                </a:solidFill>
                <a:latin typeface="Sakkal Majalla" panose="02000000000000000000" pitchFamily="2" charset="-78"/>
                <a:ea typeface="GE SS Two Bold"/>
                <a:cs typeface="Sakkal Majalla" panose="02000000000000000000" pitchFamily="2" charset="-78"/>
              </a:defRPr>
            </a:pPr>
            <a:r>
              <a:rPr dirty="0"/>
              <a:t>RAK Courts’</a:t>
            </a:r>
            <a:r>
              <a:rPr lang="en-US" dirty="0"/>
              <a:t> Department </a:t>
            </a:r>
            <a:r>
              <a:rPr dirty="0"/>
              <a:t> Strategy </a:t>
            </a:r>
            <a:endParaRPr lang="en-US" altLang="en-US" sz="3600" b="1" dirty="0">
              <a:solidFill>
                <a:schemeClr val="accent1"/>
              </a:solidFill>
              <a:latin typeface="Sakkal Majalla" panose="02000000000000000000" pitchFamily="2" charset="-78"/>
              <a:ea typeface="GE SS Two Bold"/>
              <a:cs typeface="Sakkal Majalla" panose="02000000000000000000" pitchFamily="2" charset="-78"/>
            </a:endParaRPr>
          </a:p>
        </p:txBody>
      </p:sp>
      <p:sp>
        <p:nvSpPr>
          <p:cNvPr id="23" name="TextBox 22">
            <a:extLst>
              <a:ext uri="{FF2B5EF4-FFF2-40B4-BE49-F238E27FC236}">
                <a16:creationId xmlns:a16="http://schemas.microsoft.com/office/drawing/2014/main" id="{ACA028A1-160C-464C-DFBD-765F4DEDB592}"/>
              </a:ext>
            </a:extLst>
          </p:cNvPr>
          <p:cNvSpPr txBox="1"/>
          <p:nvPr/>
        </p:nvSpPr>
        <p:spPr>
          <a:xfrm>
            <a:off x="1097280" y="2129270"/>
            <a:ext cx="2570595" cy="461665"/>
          </a:xfrm>
          <a:prstGeom prst="rect">
            <a:avLst/>
          </a:prstGeom>
          <a:noFill/>
        </p:spPr>
        <p:txBody>
          <a:bodyPr wrap="square">
            <a:spAutoFit/>
          </a:bodyPr>
          <a:lstStyle/>
          <a:p>
            <a:pPr algn="ctr">
              <a:defRPr sz="2400" b="1">
                <a:solidFill>
                  <a:schemeClr val="accent1"/>
                </a:solidFill>
                <a:latin typeface="Sakkal Majalla" panose="02000000000000000000" pitchFamily="2" charset="-78"/>
                <a:cs typeface="Sakkal Majalla" panose="02000000000000000000" pitchFamily="2" charset="-78"/>
              </a:defRPr>
            </a:pPr>
            <a:r>
              <a:rPr dirty="0"/>
              <a:t>Vision</a:t>
            </a:r>
            <a:endParaRPr lang="en-US" sz="2400" b="1" dirty="0">
              <a:ln w="22225">
                <a:solidFill>
                  <a:schemeClr val="accent2"/>
                </a:solidFill>
                <a:prstDash val="solid"/>
              </a:ln>
              <a:solidFill>
                <a:schemeClr val="accent1"/>
              </a:solidFill>
              <a:latin typeface="Sakkal Majalla" panose="02000000000000000000" pitchFamily="2" charset="-78"/>
              <a:cs typeface="Sakkal Majalla" panose="02000000000000000000" pitchFamily="2" charset="-78"/>
            </a:endParaRPr>
          </a:p>
        </p:txBody>
      </p:sp>
      <p:sp>
        <p:nvSpPr>
          <p:cNvPr id="25" name="TextBox 24">
            <a:extLst>
              <a:ext uri="{FF2B5EF4-FFF2-40B4-BE49-F238E27FC236}">
                <a16:creationId xmlns:a16="http://schemas.microsoft.com/office/drawing/2014/main" id="{FB7EFF42-5972-BB80-1F28-BAE403533ABC}"/>
              </a:ext>
            </a:extLst>
          </p:cNvPr>
          <p:cNvSpPr txBox="1"/>
          <p:nvPr/>
        </p:nvSpPr>
        <p:spPr>
          <a:xfrm>
            <a:off x="2459745" y="2941218"/>
            <a:ext cx="1166191" cy="461665"/>
          </a:xfrm>
          <a:prstGeom prst="rect">
            <a:avLst/>
          </a:prstGeom>
          <a:noFill/>
        </p:spPr>
        <p:txBody>
          <a:bodyPr wrap="square">
            <a:spAutoFit/>
          </a:bodyPr>
          <a:lstStyle/>
          <a:p>
            <a:pPr algn="ctr">
              <a:defRPr sz="2400" b="1">
                <a:solidFill>
                  <a:schemeClr val="accent1"/>
                </a:solidFill>
                <a:latin typeface="Sakkal Majalla" panose="02000000000000000000" pitchFamily="2" charset="-78"/>
                <a:cs typeface="Sakkal Majalla" panose="02000000000000000000" pitchFamily="2" charset="-78"/>
              </a:defRPr>
            </a:pPr>
            <a:r>
              <a:rPr dirty="0"/>
              <a:t>Mission</a:t>
            </a:r>
            <a:endParaRPr lang="en-US" sz="2400" b="1" dirty="0">
              <a:solidFill>
                <a:schemeClr val="accent1"/>
              </a:solidFill>
              <a:latin typeface="Sakkal Majalla" panose="02000000000000000000" pitchFamily="2" charset="-78"/>
              <a:cs typeface="Sakkal Majalla" panose="02000000000000000000" pitchFamily="2" charset="-78"/>
            </a:endParaRPr>
          </a:p>
        </p:txBody>
      </p:sp>
      <p:sp>
        <p:nvSpPr>
          <p:cNvPr id="27" name="TextBox 26">
            <a:extLst>
              <a:ext uri="{FF2B5EF4-FFF2-40B4-BE49-F238E27FC236}">
                <a16:creationId xmlns:a16="http://schemas.microsoft.com/office/drawing/2014/main" id="{A6F76652-0048-D0B1-F45E-1E4595B941BE}"/>
              </a:ext>
            </a:extLst>
          </p:cNvPr>
          <p:cNvSpPr txBox="1"/>
          <p:nvPr/>
        </p:nvSpPr>
        <p:spPr>
          <a:xfrm>
            <a:off x="2205160" y="3901074"/>
            <a:ext cx="2535363" cy="461665"/>
          </a:xfrm>
          <a:prstGeom prst="rect">
            <a:avLst/>
          </a:prstGeom>
          <a:noFill/>
        </p:spPr>
        <p:txBody>
          <a:bodyPr wrap="square">
            <a:spAutoFit/>
          </a:bodyPr>
          <a:lstStyle/>
          <a:p>
            <a:pPr algn="r" rtl="1">
              <a:defRPr sz="2400" b="1">
                <a:solidFill>
                  <a:schemeClr val="accent1"/>
                </a:solidFill>
              </a:defRPr>
            </a:pPr>
            <a:r>
              <a:rPr dirty="0">
                <a:latin typeface="Sakkal Majalla" panose="02000000000000000000" pitchFamily="2" charset="-78"/>
                <a:cs typeface="Sakkal Majalla" panose="02000000000000000000" pitchFamily="2" charset="-78"/>
              </a:rPr>
              <a:t>Institutional Values</a:t>
            </a:r>
            <a:r>
              <a:rPr dirty="0">
                <a:latin typeface="TheSans" panose="020B0503040302020203" pitchFamily="34" charset="-78"/>
                <a:cs typeface="TheSans" panose="020B0503040302020203" pitchFamily="34" charset="-78"/>
              </a:rPr>
              <a:t>:</a:t>
            </a:r>
          </a:p>
        </p:txBody>
      </p:sp>
    </p:spTree>
    <p:extLst>
      <p:ext uri="{BB962C8B-B14F-4D97-AF65-F5344CB8AC3E}">
        <p14:creationId xmlns:p14="http://schemas.microsoft.com/office/powerpoint/2010/main" val="1361724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Diagram 18"/>
          <p:cNvGraphicFramePr/>
          <p:nvPr>
            <p:extLst>
              <p:ext uri="{D42A27DB-BD31-4B8C-83A1-F6EECF244321}">
                <p14:modId xmlns:p14="http://schemas.microsoft.com/office/powerpoint/2010/main" val="222441164"/>
              </p:ext>
            </p:extLst>
          </p:nvPr>
        </p:nvGraphicFramePr>
        <p:xfrm>
          <a:off x="3611422" y="1496206"/>
          <a:ext cx="8117780" cy="443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9202BC57-0CF1-6027-ABF4-709AD8E512BB}"/>
              </a:ext>
            </a:extLst>
          </p:cNvPr>
          <p:cNvSpPr txBox="1"/>
          <p:nvPr/>
        </p:nvSpPr>
        <p:spPr>
          <a:xfrm>
            <a:off x="287986" y="1720840"/>
            <a:ext cx="3323436" cy="3416320"/>
          </a:xfrm>
          <a:prstGeom prst="rect">
            <a:avLst/>
          </a:prstGeom>
          <a:noFill/>
        </p:spPr>
        <p:txBody>
          <a:bodyPr wrap="square">
            <a:spAutoFit/>
          </a:bodyPr>
          <a:lstStyle/>
          <a:p>
            <a:pPr rtl="1">
              <a:defRPr altLang="en-US" sz="5400" b="1">
                <a:ln w="0"/>
                <a:solidFill>
                  <a:schemeClr val="accent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pPr>
            <a:r>
              <a:rPr dirty="0"/>
              <a:t>RAK Courts Department Strategic Objectives</a:t>
            </a:r>
            <a:endParaRPr lang="en-US" altLang="en-US" sz="5400" b="1" dirty="0">
              <a:ln w="0"/>
              <a:solidFill>
                <a:schemeClr val="accent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334951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traight Connector 3"/>
          <p:cNvSpPr/>
          <p:nvPr/>
        </p:nvSpPr>
        <p:spPr>
          <a:xfrm>
            <a:off x="6763501" y="1235750"/>
            <a:ext cx="3702862" cy="801700"/>
          </a:xfrm>
          <a:custGeom>
            <a:avLst/>
            <a:gdLst/>
            <a:ahLst/>
            <a:cxnLst/>
            <a:rect l="0" t="0" r="0" b="0"/>
            <a:pathLst>
              <a:path>
                <a:moveTo>
                  <a:pt x="0" y="0"/>
                </a:moveTo>
                <a:lnTo>
                  <a:pt x="0" y="357891"/>
                </a:lnTo>
                <a:lnTo>
                  <a:pt x="4124272" y="357891"/>
                </a:lnTo>
                <a:lnTo>
                  <a:pt x="4124272" y="715782"/>
                </a:lnTo>
              </a:path>
            </a:pathLst>
          </a:custGeom>
          <a:ln w="38100"/>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29" name="Straight Connector 4"/>
          <p:cNvSpPr/>
          <p:nvPr/>
        </p:nvSpPr>
        <p:spPr>
          <a:xfrm>
            <a:off x="2639229" y="1234518"/>
            <a:ext cx="4124272" cy="715782"/>
          </a:xfrm>
          <a:custGeom>
            <a:avLst/>
            <a:gdLst/>
            <a:ahLst/>
            <a:cxnLst/>
            <a:rect l="0" t="0" r="0" b="0"/>
            <a:pathLst>
              <a:path>
                <a:moveTo>
                  <a:pt x="4124272" y="0"/>
                </a:moveTo>
                <a:lnTo>
                  <a:pt x="4124272" y="357891"/>
                </a:lnTo>
                <a:lnTo>
                  <a:pt x="0" y="357891"/>
                </a:lnTo>
                <a:lnTo>
                  <a:pt x="0" y="715782"/>
                </a:lnTo>
              </a:path>
            </a:pathLst>
          </a:custGeom>
          <a:ln w="38100"/>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3" name="TextBox 2">
            <a:extLst>
              <a:ext uri="{FF2B5EF4-FFF2-40B4-BE49-F238E27FC236}">
                <a16:creationId xmlns:a16="http://schemas.microsoft.com/office/drawing/2014/main" id="{F71C1122-DCBC-BEDB-3CCC-8A86AAED6903}"/>
              </a:ext>
            </a:extLst>
          </p:cNvPr>
          <p:cNvSpPr txBox="1"/>
          <p:nvPr/>
        </p:nvSpPr>
        <p:spPr>
          <a:xfrm>
            <a:off x="1221246" y="2581881"/>
            <a:ext cx="2835965" cy="3970318"/>
          </a:xfrm>
          <a:prstGeom prst="rect">
            <a:avLst/>
          </a:prstGeom>
          <a:noFill/>
        </p:spPr>
        <p:txBody>
          <a:bodyPr wrap="square">
            <a:spAutoFit/>
          </a:bodyPr>
          <a:lstStyle/>
          <a:p>
            <a:pPr>
              <a:defRPr b="1">
                <a:latin typeface="Sakkal Majalla" panose="02000000000000000000" pitchFamily="2" charset="-78"/>
                <a:cs typeface="Sakkal Majalla" panose="02000000000000000000" pitchFamily="2" charset="-78"/>
              </a:defRPr>
            </a:pPr>
            <a:r>
              <a:rPr dirty="0"/>
              <a:t>It is the first level of litigation where to litigants resort to claim their rights or obtain any court service nevertheless the kind of right claimed or service applied as long as being within the scope of laws and regulations and no matter these rights are valuated or not. To obtain these rights and services by customers, Court has been divided into partial and plenary circuits pursuant to the lawsuit value in civil lawsuits and severity of crime in criminal lawsuits.</a:t>
            </a:r>
            <a:endParaRPr lang="ar-SA" b="1" dirty="0">
              <a:latin typeface="Sakkal Majalla" panose="02000000000000000000" pitchFamily="2" charset="-78"/>
              <a:cs typeface="Sakkal Majalla" panose="02000000000000000000" pitchFamily="2" charset="-78"/>
            </a:endParaRPr>
          </a:p>
        </p:txBody>
      </p:sp>
      <p:sp>
        <p:nvSpPr>
          <p:cNvPr id="5" name="TextBox 4">
            <a:extLst>
              <a:ext uri="{FF2B5EF4-FFF2-40B4-BE49-F238E27FC236}">
                <a16:creationId xmlns:a16="http://schemas.microsoft.com/office/drawing/2014/main" id="{20811C19-CCB2-6A61-AF98-CA490DBBB304}"/>
              </a:ext>
            </a:extLst>
          </p:cNvPr>
          <p:cNvSpPr txBox="1"/>
          <p:nvPr/>
        </p:nvSpPr>
        <p:spPr>
          <a:xfrm>
            <a:off x="4325298" y="2759928"/>
            <a:ext cx="3541404" cy="2862322"/>
          </a:xfrm>
          <a:prstGeom prst="rect">
            <a:avLst/>
          </a:prstGeom>
          <a:noFill/>
        </p:spPr>
        <p:txBody>
          <a:bodyPr wrap="square">
            <a:spAutoFit/>
          </a:bodyPr>
          <a:lstStyle/>
          <a:p>
            <a:pPr marL="457206" lvl="1">
              <a:defRPr b="1">
                <a:latin typeface="Sakkal Majalla" panose="02000000000000000000" pitchFamily="2" charset="-78"/>
                <a:cs typeface="Sakkal Majalla" panose="02000000000000000000" pitchFamily="2" charset="-78"/>
              </a:defRPr>
            </a:pPr>
            <a:r>
              <a:rPr dirty="0"/>
              <a:t>It is the second level of litigation where to litigants resort if First-Instance judgment rendered in any of civil, criminal or personal status articles is inadmissible. Litigants therein have the right to appeal on the First-Instance judgment before Appeal Court, in cases other than those excluded by Law, to amend or cancel the same. </a:t>
            </a:r>
            <a:endParaRPr lang="ar-SA" b="1" dirty="0">
              <a:latin typeface="Sakkal Majalla" panose="02000000000000000000" pitchFamily="2" charset="-78"/>
              <a:cs typeface="Sakkal Majalla" panose="02000000000000000000" pitchFamily="2" charset="-78"/>
            </a:endParaRPr>
          </a:p>
        </p:txBody>
      </p:sp>
      <p:sp>
        <p:nvSpPr>
          <p:cNvPr id="7" name="TextBox 6">
            <a:extLst>
              <a:ext uri="{FF2B5EF4-FFF2-40B4-BE49-F238E27FC236}">
                <a16:creationId xmlns:a16="http://schemas.microsoft.com/office/drawing/2014/main" id="{6AFE4EFC-6F1B-79FE-0182-B71BBF89CFCF}"/>
              </a:ext>
            </a:extLst>
          </p:cNvPr>
          <p:cNvSpPr txBox="1"/>
          <p:nvPr/>
        </p:nvSpPr>
        <p:spPr>
          <a:xfrm>
            <a:off x="3715501" y="673169"/>
            <a:ext cx="6096000" cy="661720"/>
          </a:xfrm>
          <a:prstGeom prst="rect">
            <a:avLst/>
          </a:prstGeom>
          <a:noFill/>
        </p:spPr>
        <p:txBody>
          <a:bodyPr wrap="square">
            <a:spAutoFit/>
          </a:bodyPr>
          <a:lstStyle/>
          <a:p>
            <a:pPr lvl="0" defTabSz="889000">
              <a:lnSpc>
                <a:spcPct val="90000"/>
              </a:lnSpc>
              <a:spcBef>
                <a:spcPct val="0"/>
              </a:spcBef>
              <a:spcAft>
                <a:spcPct val="35000"/>
              </a:spcAft>
              <a:defRPr sz="4000" b="1" kern="1200">
                <a:solidFill>
                  <a:schemeClr val="accent1"/>
                </a:solidFill>
                <a:latin typeface="Sakkal Majalla" panose="02000000000000000000" pitchFamily="2" charset="-78"/>
                <a:cs typeface="Sakkal Majalla" panose="02000000000000000000" pitchFamily="2" charset="-78"/>
              </a:defRPr>
            </a:pPr>
            <a:r>
              <a:t>Jurisdictions of RAK Courts </a:t>
            </a:r>
            <a:endParaRPr lang="en-US" sz="4000" kern="1200" dirty="0">
              <a:solidFill>
                <a:schemeClr val="accent1"/>
              </a:solidFill>
              <a:latin typeface="Sakkal Majalla" panose="02000000000000000000" pitchFamily="2" charset="-78"/>
              <a:cs typeface="Sakkal Majalla" panose="02000000000000000000" pitchFamily="2" charset="-78"/>
            </a:endParaRPr>
          </a:p>
        </p:txBody>
      </p:sp>
      <p:sp>
        <p:nvSpPr>
          <p:cNvPr id="9" name="TextBox 8">
            <a:extLst>
              <a:ext uri="{FF2B5EF4-FFF2-40B4-BE49-F238E27FC236}">
                <a16:creationId xmlns:a16="http://schemas.microsoft.com/office/drawing/2014/main" id="{9A59B8B0-BDA8-C12C-E9E3-DA69A463E488}"/>
              </a:ext>
            </a:extLst>
          </p:cNvPr>
          <p:cNvSpPr txBox="1"/>
          <p:nvPr/>
        </p:nvSpPr>
        <p:spPr>
          <a:xfrm>
            <a:off x="1292312" y="2085943"/>
            <a:ext cx="2423189" cy="433965"/>
          </a:xfrm>
          <a:prstGeom prst="rect">
            <a:avLst/>
          </a:prstGeom>
          <a:noFill/>
        </p:spPr>
        <p:txBody>
          <a:bodyPr wrap="square">
            <a:spAutoFit/>
          </a:bodyPr>
          <a:lstStyle/>
          <a:p>
            <a:pPr lvl="0" defTabSz="889000">
              <a:lnSpc>
                <a:spcPct val="90000"/>
              </a:lnSpc>
              <a:spcBef>
                <a:spcPct val="0"/>
              </a:spcBef>
              <a:spcAft>
                <a:spcPct val="35000"/>
              </a:spcAft>
              <a:defRPr sz="2400" kern="1200">
                <a:solidFill>
                  <a:schemeClr val="accent1"/>
                </a:solidFill>
                <a:latin typeface="Sakkal Majalla" panose="02000000000000000000" pitchFamily="2" charset="-78"/>
                <a:cs typeface="Sakkal Majalla" panose="02000000000000000000" pitchFamily="2" charset="-78"/>
              </a:defRPr>
            </a:pPr>
            <a:r>
              <a:rPr b="1" dirty="0"/>
              <a:t>Court of First Instance</a:t>
            </a:r>
            <a:r>
              <a:rPr dirty="0"/>
              <a:t> </a:t>
            </a:r>
            <a:endParaRPr lang="en-US" sz="2400" kern="1200" dirty="0">
              <a:solidFill>
                <a:schemeClr val="accent1"/>
              </a:solidFill>
              <a:latin typeface="Sakkal Majalla" panose="02000000000000000000" pitchFamily="2" charset="-78"/>
              <a:cs typeface="Sakkal Majalla" panose="02000000000000000000" pitchFamily="2" charset="-78"/>
            </a:endParaRPr>
          </a:p>
        </p:txBody>
      </p:sp>
      <p:sp>
        <p:nvSpPr>
          <p:cNvPr id="11" name="TextBox 10">
            <a:extLst>
              <a:ext uri="{FF2B5EF4-FFF2-40B4-BE49-F238E27FC236}">
                <a16:creationId xmlns:a16="http://schemas.microsoft.com/office/drawing/2014/main" id="{F4D18326-2CE3-B112-2C6E-C689CA0EB609}"/>
              </a:ext>
            </a:extLst>
          </p:cNvPr>
          <p:cNvSpPr txBox="1"/>
          <p:nvPr/>
        </p:nvSpPr>
        <p:spPr>
          <a:xfrm>
            <a:off x="5161686" y="2215776"/>
            <a:ext cx="2226626" cy="433965"/>
          </a:xfrm>
          <a:prstGeom prst="rect">
            <a:avLst/>
          </a:prstGeom>
          <a:noFill/>
        </p:spPr>
        <p:txBody>
          <a:bodyPr wrap="square">
            <a:spAutoFit/>
          </a:bodyPr>
          <a:lstStyle/>
          <a:p>
            <a:pPr lvl="0" defTabSz="889000">
              <a:lnSpc>
                <a:spcPct val="90000"/>
              </a:lnSpc>
              <a:spcBef>
                <a:spcPct val="0"/>
              </a:spcBef>
              <a:spcAft>
                <a:spcPct val="35000"/>
              </a:spcAft>
              <a:defRPr sz="2400">
                <a:solidFill>
                  <a:schemeClr val="accent1"/>
                </a:solidFill>
                <a:latin typeface="Sakkal Majalla" panose="02000000000000000000" pitchFamily="2" charset="-78"/>
                <a:cs typeface="Sakkal Majalla" panose="02000000000000000000" pitchFamily="2" charset="-78"/>
              </a:defRPr>
            </a:pPr>
            <a:r>
              <a:rPr b="1" dirty="0"/>
              <a:t>Court of </a:t>
            </a:r>
            <a:r>
              <a:rPr dirty="0"/>
              <a:t>Appeal</a:t>
            </a:r>
            <a:r>
              <a:rPr b="1" dirty="0"/>
              <a:t> </a:t>
            </a:r>
            <a:endParaRPr lang="en-US" sz="2400" b="1" dirty="0">
              <a:solidFill>
                <a:schemeClr val="accent1"/>
              </a:solidFill>
              <a:latin typeface="Sakkal Majalla" panose="02000000000000000000" pitchFamily="2" charset="-78"/>
              <a:cs typeface="Sakkal Majalla" panose="02000000000000000000" pitchFamily="2" charset="-78"/>
            </a:endParaRPr>
          </a:p>
        </p:txBody>
      </p:sp>
      <p:sp>
        <p:nvSpPr>
          <p:cNvPr id="13" name="TextBox 12">
            <a:extLst>
              <a:ext uri="{FF2B5EF4-FFF2-40B4-BE49-F238E27FC236}">
                <a16:creationId xmlns:a16="http://schemas.microsoft.com/office/drawing/2014/main" id="{9949BE33-E137-4569-1E9D-8C9EBB65782A}"/>
              </a:ext>
            </a:extLst>
          </p:cNvPr>
          <p:cNvSpPr txBox="1"/>
          <p:nvPr/>
        </p:nvSpPr>
        <p:spPr>
          <a:xfrm>
            <a:off x="8134789" y="2562592"/>
            <a:ext cx="3702862" cy="4524315"/>
          </a:xfrm>
          <a:prstGeom prst="rect">
            <a:avLst/>
          </a:prstGeom>
          <a:noFill/>
        </p:spPr>
        <p:txBody>
          <a:bodyPr wrap="square">
            <a:spAutoFit/>
          </a:bodyPr>
          <a:lstStyle/>
          <a:p>
            <a:pPr marL="0" lvl="1">
              <a:defRPr b="1">
                <a:latin typeface="Sakkal Majalla" panose="02000000000000000000" pitchFamily="2" charset="-78"/>
                <a:cs typeface="Sakkal Majalla" panose="02000000000000000000" pitchFamily="2" charset="-78"/>
              </a:defRPr>
            </a:pPr>
            <a:r>
              <a:rPr dirty="0"/>
              <a:t>It </a:t>
            </a:r>
            <a:r>
              <a:rPr b="1" dirty="0">
                <a:latin typeface="Sakkal Majalla" panose="02000000000000000000" pitchFamily="2" charset="-78"/>
                <a:cs typeface="Sakkal Majalla" panose="02000000000000000000" pitchFamily="2" charset="-78"/>
              </a:rPr>
              <a:t>is unusual phase of litigation in which judgments issued in respect of criminal, civil, commercial, labor and personal status articles and had depleted regular methods of appeal, shall be subject to objection in cassation, in order to check the same to verify the compliance thereof with the law, whether in terms of substantive rules applied thereby or in terms of procedures to which the court adduced in issuing these judgments.</a:t>
            </a:r>
            <a:endParaRPr lang="en-US" b="1" dirty="0">
              <a:latin typeface="Sakkal Majalla" panose="02000000000000000000" pitchFamily="2" charset="-78"/>
              <a:cs typeface="Sakkal Majalla" panose="02000000000000000000" pitchFamily="2" charset="-78"/>
            </a:endParaRPr>
          </a:p>
          <a:p>
            <a:pPr marL="457206" lvl="1"/>
            <a:endParaRPr lang="ar-AE" b="1" dirty="0">
              <a:latin typeface="Sakkal Majalla" panose="02000000000000000000" pitchFamily="2" charset="-78"/>
              <a:cs typeface="Sakkal Majalla" panose="02000000000000000000" pitchFamily="2" charset="-78"/>
            </a:endParaRPr>
          </a:p>
          <a:p>
            <a:pPr marL="457206" lvl="1"/>
            <a:endParaRPr lang="ar-AE" b="1" dirty="0">
              <a:latin typeface="Sakkal Majalla" panose="02000000000000000000" pitchFamily="2" charset="-78"/>
              <a:cs typeface="Sakkal Majalla" panose="02000000000000000000" pitchFamily="2" charset="-78"/>
            </a:endParaRPr>
          </a:p>
          <a:p>
            <a:pPr marL="742959" lvl="1" indent="-285753">
              <a:buFont typeface="Arial" panose="020B0604020202020204" pitchFamily="34" charset="0"/>
              <a:buChar char="•"/>
            </a:pPr>
            <a:endParaRPr lang="ar-AE" b="1" dirty="0">
              <a:latin typeface="Sakkal Majalla" panose="02000000000000000000" pitchFamily="2" charset="-78"/>
              <a:cs typeface="Sakkal Majalla" panose="02000000000000000000" pitchFamily="2" charset="-78"/>
            </a:endParaRPr>
          </a:p>
          <a:p>
            <a:pPr marL="742959" lvl="1" indent="-285753">
              <a:buFont typeface="Arial" panose="020B0604020202020204" pitchFamily="34" charset="0"/>
              <a:buChar char="•"/>
            </a:pPr>
            <a:endParaRPr lang="ar-AE" b="1" dirty="0">
              <a:latin typeface="Sakkal Majalla" panose="02000000000000000000" pitchFamily="2" charset="-78"/>
              <a:cs typeface="Sakkal Majalla" panose="02000000000000000000" pitchFamily="2" charset="-78"/>
            </a:endParaRPr>
          </a:p>
          <a:p>
            <a:pPr marL="742959" lvl="1" indent="-285753">
              <a:buFont typeface="Arial" panose="020B0604020202020204" pitchFamily="34" charset="0"/>
              <a:buChar char="•"/>
            </a:pPr>
            <a:endParaRPr lang="ar-AE" b="1" dirty="0">
              <a:latin typeface="Sakkal Majalla" panose="02000000000000000000" pitchFamily="2" charset="-78"/>
              <a:cs typeface="Sakkal Majalla" panose="02000000000000000000" pitchFamily="2" charset="-78"/>
            </a:endParaRPr>
          </a:p>
          <a:p>
            <a:pPr marL="457206" lvl="1"/>
            <a:endParaRPr lang="ar-AE" b="1" dirty="0">
              <a:latin typeface="Sakkal Majalla" panose="02000000000000000000" pitchFamily="2" charset="-78"/>
              <a:cs typeface="Sakkal Majalla" panose="02000000000000000000" pitchFamily="2" charset="-78"/>
            </a:endParaRPr>
          </a:p>
        </p:txBody>
      </p:sp>
      <p:sp>
        <p:nvSpPr>
          <p:cNvPr id="15" name="TextBox 14">
            <a:extLst>
              <a:ext uri="{FF2B5EF4-FFF2-40B4-BE49-F238E27FC236}">
                <a16:creationId xmlns:a16="http://schemas.microsoft.com/office/drawing/2014/main" id="{0DE16298-5DD6-DCBE-2958-E122C5BE7F1F}"/>
              </a:ext>
            </a:extLst>
          </p:cNvPr>
          <p:cNvSpPr txBox="1"/>
          <p:nvPr/>
        </p:nvSpPr>
        <p:spPr>
          <a:xfrm>
            <a:off x="9354684" y="2164751"/>
            <a:ext cx="2688317" cy="433965"/>
          </a:xfrm>
          <a:prstGeom prst="rect">
            <a:avLst/>
          </a:prstGeom>
          <a:noFill/>
        </p:spPr>
        <p:txBody>
          <a:bodyPr wrap="square">
            <a:spAutoFit/>
          </a:bodyPr>
          <a:lstStyle/>
          <a:p>
            <a:pPr lvl="0" defTabSz="889000">
              <a:lnSpc>
                <a:spcPct val="90000"/>
              </a:lnSpc>
              <a:spcBef>
                <a:spcPct val="0"/>
              </a:spcBef>
              <a:spcAft>
                <a:spcPct val="35000"/>
              </a:spcAft>
              <a:defRPr sz="2400" b="1">
                <a:solidFill>
                  <a:schemeClr val="accent1"/>
                </a:solidFill>
                <a:latin typeface="Sakkal Majalla" panose="02000000000000000000" pitchFamily="2" charset="-78"/>
                <a:cs typeface="Sakkal Majalla" panose="02000000000000000000" pitchFamily="2" charset="-78"/>
              </a:defRPr>
            </a:pPr>
            <a:r>
              <a:rPr kern="1200" dirty="0"/>
              <a:t>The Court of Cassation </a:t>
            </a:r>
            <a:endParaRPr lang="en-US" sz="2400" b="1" dirty="0">
              <a:solidFill>
                <a:schemeClr val="accent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937070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8744" y="0"/>
            <a:ext cx="9144000" cy="2387600"/>
          </a:xfrm>
        </p:spPr>
        <p:txBody>
          <a:bodyPr/>
          <a:lstStyle/>
          <a:p>
            <a:r>
              <a:t> </a:t>
            </a:r>
            <a:endParaRPr lang="en-US" dirty="0"/>
          </a:p>
        </p:txBody>
      </p:sp>
      <p:pic>
        <p:nvPicPr>
          <p:cNvPr id="3" name="Picture 2" descr="A screenshot of a computer">
            <a:extLst>
              <a:ext uri="{FF2B5EF4-FFF2-40B4-BE49-F238E27FC236}">
                <a16:creationId xmlns:a16="http://schemas.microsoft.com/office/drawing/2014/main" id="{02585BF3-7F4C-0653-69F5-165884F627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734" y="0"/>
            <a:ext cx="13090968" cy="6858000"/>
          </a:xfrm>
          <a:prstGeom prst="rect">
            <a:avLst/>
          </a:prstGeom>
        </p:spPr>
      </p:pic>
    </p:spTree>
    <p:extLst>
      <p:ext uri="{BB962C8B-B14F-4D97-AF65-F5344CB8AC3E}">
        <p14:creationId xmlns:p14="http://schemas.microsoft.com/office/powerpoint/2010/main" val="2270546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8744" y="0"/>
            <a:ext cx="9144000" cy="2387600"/>
          </a:xfrm>
        </p:spPr>
        <p:txBody>
          <a:bodyPr/>
          <a:lstStyle/>
          <a:p>
            <a:r>
              <a:t> </a:t>
            </a:r>
            <a:endParaRPr lang="en-US" dirty="0"/>
          </a:p>
        </p:txBody>
      </p:sp>
      <p:sp>
        <p:nvSpPr>
          <p:cNvPr id="4" name="TextBox 3">
            <a:extLst>
              <a:ext uri="{FF2B5EF4-FFF2-40B4-BE49-F238E27FC236}">
                <a16:creationId xmlns:a16="http://schemas.microsoft.com/office/drawing/2014/main" id="{B5DCB357-E784-8E5A-80B4-F9DD93332704}"/>
              </a:ext>
            </a:extLst>
          </p:cNvPr>
          <p:cNvSpPr txBox="1"/>
          <p:nvPr/>
        </p:nvSpPr>
        <p:spPr>
          <a:xfrm>
            <a:off x="3034748" y="2651526"/>
            <a:ext cx="6122504" cy="830997"/>
          </a:xfrm>
          <a:prstGeom prst="rect">
            <a:avLst/>
          </a:prstGeom>
          <a:noFill/>
        </p:spPr>
        <p:txBody>
          <a:bodyPr wrap="square">
            <a:spAutoFit/>
          </a:bodyPr>
          <a:lstStyle/>
          <a:p>
            <a:pPr algn="ctr">
              <a:defRPr sz="4800" b="1">
                <a:solidFill>
                  <a:schemeClr val="accent1"/>
                </a:solidFill>
                <a:latin typeface="Sakkal Majalla" panose="02000000000000000000" pitchFamily="2" charset="-78"/>
                <a:cs typeface="Sakkal Majalla" panose="02000000000000000000" pitchFamily="2" charset="-78"/>
              </a:defRPr>
            </a:pPr>
            <a:r>
              <a:rPr dirty="0"/>
              <a:t>Projects and Initiatives</a:t>
            </a:r>
            <a:endParaRPr lang="en-US" sz="4800" b="1" dirty="0">
              <a:solidFill>
                <a:schemeClr val="accent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809335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29195" y="1178906"/>
            <a:ext cx="4387740" cy="1754326"/>
          </a:xfrm>
          <a:prstGeom prst="rect">
            <a:avLst/>
          </a:prstGeom>
          <a:noFill/>
        </p:spPr>
        <p:txBody>
          <a:bodyPr wrap="none">
            <a:spAutoFit/>
          </a:bodyPr>
          <a:lstStyle/>
          <a:p>
            <a:pPr lvl="0" algn="r">
              <a:defRPr sz="5400" b="1">
                <a:solidFill>
                  <a:schemeClr val="accent1"/>
                </a:solidFill>
                <a:latin typeface="Sakkal Majalla" panose="02000000000000000000" pitchFamily="2" charset="-78"/>
                <a:cs typeface="Sakkal Majalla" panose="02000000000000000000" pitchFamily="2" charset="-78"/>
              </a:defRPr>
            </a:pPr>
            <a:r>
              <a:rPr dirty="0"/>
              <a:t>Judicial Mediation</a:t>
            </a:r>
            <a:endParaRPr lang="en-US" sz="5400" b="1" dirty="0">
              <a:solidFill>
                <a:schemeClr val="accent1"/>
              </a:solidFill>
              <a:latin typeface="Sakkal Majalla" panose="02000000000000000000" pitchFamily="2" charset="-78"/>
              <a:cs typeface="Sakkal Majalla" panose="02000000000000000000" pitchFamily="2" charset="-78"/>
            </a:endParaRPr>
          </a:p>
          <a:p>
            <a:pPr algn="r" rtl="1"/>
            <a:endParaRPr lang="en-US" sz="5400" b="1" dirty="0">
              <a:solidFill>
                <a:schemeClr val="accent1"/>
              </a:solidFill>
              <a:latin typeface="Sakkal Majalla" panose="02000000000000000000" pitchFamily="2" charset="-78"/>
              <a:cs typeface="Sakkal Majalla" panose="02000000000000000000" pitchFamily="2" charset="-78"/>
            </a:endParaRPr>
          </a:p>
        </p:txBody>
      </p:sp>
      <p:sp>
        <p:nvSpPr>
          <p:cNvPr id="6" name="Rectangle 5"/>
          <p:cNvSpPr/>
          <p:nvPr/>
        </p:nvSpPr>
        <p:spPr>
          <a:xfrm>
            <a:off x="479070" y="2218567"/>
            <a:ext cx="10567851" cy="4524315"/>
          </a:xfrm>
          <a:prstGeom prst="rect">
            <a:avLst/>
          </a:prstGeom>
        </p:spPr>
        <p:txBody>
          <a:bodyPr wrap="square">
            <a:spAutoFit/>
          </a:bodyPr>
          <a:lstStyle/>
          <a:p>
            <a:pPr algn="just">
              <a:defRPr sz="3600">
                <a:latin typeface="Sakkal Majalla" panose="02000000000000000000" pitchFamily="2" charset="-78"/>
                <a:cs typeface="Sakkal Majalla" panose="02000000000000000000" pitchFamily="2" charset="-78"/>
              </a:defRPr>
            </a:pPr>
            <a:r>
              <a:rPr sz="3600" dirty="0"/>
              <a:t>RAK Courts launched the "Mediation and Amicable Settlement Section in Civil and Commercial Disputes" as an alternative way </a:t>
            </a:r>
            <a:r>
              <a:rPr lang="en-US" sz="3600" dirty="0"/>
              <a:t>of</a:t>
            </a:r>
            <a:r>
              <a:rPr sz="3600" dirty="0"/>
              <a:t> disputes resolution through voluntary, confidential, and expeditious procedures to bring the litigants' points of view closer, and the same is carried out by Judicial Mediator composed of one or more judges and a panel of legal and administrative persons assigned to facilitate negotiations and achieve mutually acceptable </a:t>
            </a:r>
            <a:r>
              <a:rPr lang="en-US" sz="3600" dirty="0"/>
              <a:t>settlement</a:t>
            </a:r>
            <a:r>
              <a:rPr sz="3600" dirty="0"/>
              <a:t> between litigants.</a:t>
            </a:r>
          </a:p>
          <a:p>
            <a:pPr algn="just" rtl="1"/>
            <a:endParaRPr lang="ar-AE" sz="36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28736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40526" y="834902"/>
            <a:ext cx="4283295" cy="1015919"/>
          </a:xfrm>
          <a:prstGeom prst="rect">
            <a:avLst/>
          </a:prstGeom>
          <a:noFill/>
        </p:spPr>
        <p:txBody>
          <a:bodyPr wrap="square">
            <a:spAutoFit/>
          </a:bodyPr>
          <a:lstStyle/>
          <a:p>
            <a:pPr lvl="0">
              <a:defRPr sz="3001" b="1">
                <a:solidFill>
                  <a:schemeClr val="accent1"/>
                </a:solidFill>
                <a:latin typeface="Sakkal Majalla" panose="02000000000000000000" pitchFamily="2" charset="-78"/>
                <a:cs typeface="Sakkal Majalla" panose="02000000000000000000" pitchFamily="2" charset="-78"/>
              </a:defRPr>
            </a:pPr>
            <a:r>
              <a:rPr dirty="0"/>
              <a:t>Remote Litigation Sessions</a:t>
            </a:r>
            <a:endParaRPr lang="en-US" sz="3001" b="1" dirty="0">
              <a:solidFill>
                <a:schemeClr val="accent1"/>
              </a:solidFill>
              <a:latin typeface="Sakkal Majalla" panose="02000000000000000000" pitchFamily="2" charset="-78"/>
              <a:cs typeface="Sakkal Majalla" panose="02000000000000000000" pitchFamily="2" charset="-78"/>
            </a:endParaRPr>
          </a:p>
          <a:p>
            <a:pPr algn="l"/>
            <a:endParaRPr lang="en-US" sz="3001" b="1" dirty="0">
              <a:solidFill>
                <a:schemeClr val="accent1"/>
              </a:solidFill>
              <a:latin typeface="Sakkal Majalla" panose="02000000000000000000" pitchFamily="2" charset="-78"/>
              <a:cs typeface="Sakkal Majalla" panose="02000000000000000000" pitchFamily="2" charset="-78"/>
            </a:endParaRPr>
          </a:p>
        </p:txBody>
      </p:sp>
      <p:sp>
        <p:nvSpPr>
          <p:cNvPr id="8" name="Rectangle 7"/>
          <p:cNvSpPr/>
          <p:nvPr/>
        </p:nvSpPr>
        <p:spPr>
          <a:xfrm>
            <a:off x="890872" y="1530497"/>
            <a:ext cx="10719744" cy="3046988"/>
          </a:xfrm>
          <a:prstGeom prst="rect">
            <a:avLst/>
          </a:prstGeom>
        </p:spPr>
        <p:txBody>
          <a:bodyPr wrap="square">
            <a:spAutoFit/>
          </a:bodyPr>
          <a:lstStyle/>
          <a:p>
            <a:pPr algn="just">
              <a:defRPr sz="3200">
                <a:latin typeface="Sakkal Majalla" panose="02000000000000000000" pitchFamily="2" charset="-78"/>
                <a:cs typeface="Sakkal Majalla" panose="02000000000000000000" pitchFamily="2" charset="-78"/>
              </a:defRPr>
            </a:pPr>
            <a:r>
              <a:rPr dirty="0"/>
              <a:t>During </a:t>
            </a:r>
            <a:r>
              <a:rPr lang="en-US" dirty="0"/>
              <a:t>this</a:t>
            </a:r>
            <a:r>
              <a:rPr dirty="0"/>
              <a:t> year, the Courts Department launched the remote litigation sessions system, which contributed effectively to </a:t>
            </a:r>
            <a:r>
              <a:rPr lang="en-US" dirty="0"/>
              <a:t>work</a:t>
            </a:r>
            <a:r>
              <a:rPr dirty="0"/>
              <a:t> </a:t>
            </a:r>
            <a:r>
              <a:rPr lang="en-US" dirty="0"/>
              <a:t>continuation</a:t>
            </a:r>
            <a:r>
              <a:rPr dirty="0"/>
              <a:t> during the </a:t>
            </a:r>
            <a:r>
              <a:rPr lang="en-US" dirty="0"/>
              <a:t>COVID-19</a:t>
            </a:r>
            <a:r>
              <a:rPr dirty="0"/>
              <a:t> pandemic. It is worth mentioning that these sessions were open to the public, </a:t>
            </a:r>
            <a:r>
              <a:rPr lang="en-US" dirty="0"/>
              <a:t>as</a:t>
            </a:r>
            <a:r>
              <a:rPr dirty="0"/>
              <a:t> individuals </a:t>
            </a:r>
            <a:r>
              <a:rPr lang="en-US" dirty="0"/>
              <a:t>may</a:t>
            </a:r>
            <a:r>
              <a:rPr dirty="0"/>
              <a:t> attend the sessions held by the courts remotely via video conferenc</a:t>
            </a:r>
            <a:r>
              <a:rPr lang="en-US" dirty="0"/>
              <a:t>e</a:t>
            </a:r>
            <a:r>
              <a:rPr dirty="0"/>
              <a:t> technology through the Webex </a:t>
            </a:r>
            <a:r>
              <a:rPr lang="en-US" dirty="0"/>
              <a:t>Meet</a:t>
            </a:r>
            <a:r>
              <a:rPr dirty="0"/>
              <a:t> program and </a:t>
            </a:r>
            <a:r>
              <a:rPr lang="en-US" dirty="0"/>
              <a:t>choose</a:t>
            </a:r>
            <a:r>
              <a:rPr dirty="0"/>
              <a:t> the smart </a:t>
            </a:r>
            <a:r>
              <a:rPr lang="en-US" dirty="0"/>
              <a:t>room</a:t>
            </a:r>
            <a:r>
              <a:rPr dirty="0"/>
              <a:t> number specified for each judicial district.</a:t>
            </a:r>
          </a:p>
        </p:txBody>
      </p:sp>
      <p:sp>
        <p:nvSpPr>
          <p:cNvPr id="9" name="TextBox 8"/>
          <p:cNvSpPr txBox="1"/>
          <p:nvPr/>
        </p:nvSpPr>
        <p:spPr>
          <a:xfrm>
            <a:off x="4748816" y="5383289"/>
            <a:ext cx="2682145" cy="477054"/>
          </a:xfrm>
          <a:prstGeom prst="rect">
            <a:avLst/>
          </a:prstGeom>
          <a:noFill/>
        </p:spPr>
        <p:txBody>
          <a:bodyPr wrap="none">
            <a:spAutoFit/>
          </a:bodyPr>
          <a:lstStyle/>
          <a:p>
            <a:pPr algn="l">
              <a:defRPr sz="2500" b="1">
                <a:solidFill>
                  <a:schemeClr val="accent1"/>
                </a:solidFill>
                <a:latin typeface="Sakkal Majalla" panose="02000000000000000000" pitchFamily="2" charset="-78"/>
                <a:cs typeface="Sakkal Majalla" panose="02000000000000000000" pitchFamily="2" charset="-78"/>
              </a:defRPr>
            </a:pPr>
            <a:r>
              <a:rPr dirty="0"/>
              <a:t>20,370 </a:t>
            </a:r>
            <a:r>
              <a:rPr lang="en-US" dirty="0"/>
              <a:t>Remote</a:t>
            </a:r>
            <a:r>
              <a:rPr dirty="0"/>
              <a:t> </a:t>
            </a:r>
            <a:r>
              <a:rPr lang="en-US" dirty="0"/>
              <a:t>S</a:t>
            </a:r>
            <a:r>
              <a:rPr dirty="0"/>
              <a:t>essions</a:t>
            </a:r>
            <a:endParaRPr lang="en-US" sz="2500" b="1" dirty="0">
              <a:solidFill>
                <a:schemeClr val="accent1"/>
              </a:solidFill>
              <a:latin typeface="Sakkal Majalla" panose="02000000000000000000" pitchFamily="2" charset="-78"/>
              <a:cs typeface="Sakkal Majalla" panose="02000000000000000000" pitchFamily="2" charset="-78"/>
            </a:endParaRPr>
          </a:p>
        </p:txBody>
      </p:sp>
      <p:sp>
        <p:nvSpPr>
          <p:cNvPr id="10" name="TextBox 9"/>
          <p:cNvSpPr txBox="1"/>
          <p:nvPr/>
        </p:nvSpPr>
        <p:spPr>
          <a:xfrm>
            <a:off x="4894389" y="5793597"/>
            <a:ext cx="2410338" cy="477054"/>
          </a:xfrm>
          <a:prstGeom prst="rect">
            <a:avLst/>
          </a:prstGeom>
          <a:noFill/>
        </p:spPr>
        <p:txBody>
          <a:bodyPr wrap="square">
            <a:spAutoFit/>
          </a:bodyPr>
          <a:lstStyle/>
          <a:p>
            <a:pPr>
              <a:defRPr sz="2500" b="1">
                <a:solidFill>
                  <a:schemeClr val="accent1"/>
                </a:solidFill>
                <a:latin typeface="Sakkal Majalla" panose="02000000000000000000" pitchFamily="2" charset="-78"/>
                <a:cs typeface="Sakkal Majalla" panose="02000000000000000000" pitchFamily="2" charset="-78"/>
              </a:defRPr>
            </a:pPr>
            <a:r>
              <a:rPr dirty="0"/>
              <a:t>92% </a:t>
            </a:r>
            <a:r>
              <a:rPr lang="en-US" dirty="0"/>
              <a:t>Online S</a:t>
            </a:r>
            <a:r>
              <a:rPr dirty="0"/>
              <a:t>ession</a:t>
            </a:r>
            <a:endParaRPr lang="en-US" sz="2500" b="1" dirty="0">
              <a:solidFill>
                <a:schemeClr val="accent1"/>
              </a:solidFill>
              <a:latin typeface="Sakkal Majalla" panose="02000000000000000000" pitchFamily="2" charset="-78"/>
              <a:cs typeface="Sakkal Majalla" panose="02000000000000000000" pitchFamily="2" charset="-78"/>
            </a:endParaRPr>
          </a:p>
        </p:txBody>
      </p:sp>
      <p:sp>
        <p:nvSpPr>
          <p:cNvPr id="11" name="TextBox 10"/>
          <p:cNvSpPr txBox="1"/>
          <p:nvPr/>
        </p:nvSpPr>
        <p:spPr>
          <a:xfrm>
            <a:off x="4924696" y="4536706"/>
            <a:ext cx="2330384" cy="477054"/>
          </a:xfrm>
          <a:prstGeom prst="rect">
            <a:avLst/>
          </a:prstGeom>
          <a:noFill/>
        </p:spPr>
        <p:txBody>
          <a:bodyPr wrap="square">
            <a:spAutoFit/>
          </a:bodyPr>
          <a:lstStyle/>
          <a:p>
            <a:pPr algn="l">
              <a:defRPr sz="2500" b="1">
                <a:solidFill>
                  <a:schemeClr val="accent1"/>
                </a:solidFill>
                <a:latin typeface="Sakkal Majalla" panose="02000000000000000000" pitchFamily="2" charset="-78"/>
                <a:cs typeface="Sakkal Majalla" panose="02000000000000000000" pitchFamily="2" charset="-78"/>
              </a:defRPr>
            </a:pPr>
            <a:r>
              <a:rPr lang="en-US" dirty="0"/>
              <a:t>42 </a:t>
            </a:r>
            <a:r>
              <a:rPr dirty="0"/>
              <a:t>Judicial </a:t>
            </a:r>
            <a:r>
              <a:rPr lang="en-US" dirty="0"/>
              <a:t>Districts</a:t>
            </a:r>
            <a:endParaRPr lang="en-US" sz="2500" b="1" dirty="0">
              <a:solidFill>
                <a:schemeClr val="accent1"/>
              </a:solidFill>
              <a:latin typeface="Sakkal Majalla" panose="02000000000000000000" pitchFamily="2" charset="-78"/>
              <a:cs typeface="Sakkal Majalla" panose="02000000000000000000" pitchFamily="2" charset="-78"/>
            </a:endParaRPr>
          </a:p>
        </p:txBody>
      </p:sp>
      <p:sp>
        <p:nvSpPr>
          <p:cNvPr id="12" name="TextBox 11"/>
          <p:cNvSpPr txBox="1"/>
          <p:nvPr/>
        </p:nvSpPr>
        <p:spPr>
          <a:xfrm>
            <a:off x="4761038" y="4947014"/>
            <a:ext cx="2669923" cy="477054"/>
          </a:xfrm>
          <a:prstGeom prst="rect">
            <a:avLst/>
          </a:prstGeom>
          <a:noFill/>
        </p:spPr>
        <p:txBody>
          <a:bodyPr wrap="square">
            <a:spAutoFit/>
          </a:bodyPr>
          <a:lstStyle/>
          <a:p>
            <a:pPr algn="l">
              <a:defRPr sz="2500" b="1">
                <a:solidFill>
                  <a:schemeClr val="accent1"/>
                </a:solidFill>
                <a:latin typeface="Sakkal Majalla" panose="02000000000000000000" pitchFamily="2" charset="-78"/>
                <a:cs typeface="Sakkal Majalla" panose="02000000000000000000" pitchFamily="2" charset="-78"/>
              </a:defRPr>
            </a:pPr>
            <a:r>
              <a:rPr dirty="0"/>
              <a:t>22</a:t>
            </a:r>
            <a:r>
              <a:rPr lang="en-US" dirty="0"/>
              <a:t>,</a:t>
            </a:r>
            <a:r>
              <a:rPr dirty="0"/>
              <a:t>039 </a:t>
            </a:r>
            <a:r>
              <a:rPr lang="en-US" dirty="0"/>
              <a:t>J</a:t>
            </a:r>
            <a:r>
              <a:rPr dirty="0"/>
              <a:t>udicial </a:t>
            </a:r>
            <a:r>
              <a:rPr lang="en-US" dirty="0"/>
              <a:t>Sessions</a:t>
            </a:r>
            <a:endParaRPr lang="en-US" sz="2500" b="1" dirty="0">
              <a:solidFill>
                <a:schemeClr val="accent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284748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8744" y="0"/>
            <a:ext cx="9144000" cy="2387600"/>
          </a:xfrm>
        </p:spPr>
        <p:txBody>
          <a:bodyPr/>
          <a:lstStyle/>
          <a:p>
            <a:pPr>
              <a:defRPr>
                <a:cs typeface="+mn-cs"/>
              </a:defRPr>
            </a:pPr>
            <a:r>
              <a:t> </a:t>
            </a:r>
            <a:endParaRPr lang="en-US" dirty="0">
              <a:cs typeface="+mn-cs"/>
            </a:endParaRPr>
          </a:p>
        </p:txBody>
      </p:sp>
      <p:sp>
        <p:nvSpPr>
          <p:cNvPr id="5" name="TextBox 4"/>
          <p:cNvSpPr txBox="1"/>
          <p:nvPr/>
        </p:nvSpPr>
        <p:spPr>
          <a:xfrm>
            <a:off x="945006" y="933265"/>
            <a:ext cx="3078087" cy="1015919"/>
          </a:xfrm>
          <a:prstGeom prst="rect">
            <a:avLst/>
          </a:prstGeom>
          <a:noFill/>
        </p:spPr>
        <p:txBody>
          <a:bodyPr wrap="none">
            <a:spAutoFit/>
          </a:bodyPr>
          <a:lstStyle/>
          <a:p>
            <a:pPr lvl="0">
              <a:defRPr sz="3001" b="1">
                <a:solidFill>
                  <a:schemeClr val="accent1"/>
                </a:solidFill>
                <a:latin typeface="TheSans" panose="020B0503040302020203" pitchFamily="34" charset="-78"/>
              </a:defRPr>
            </a:pPr>
            <a:r>
              <a:rPr dirty="0"/>
              <a:t>Online payment</a:t>
            </a:r>
            <a:endParaRPr lang="en-US" sz="3001" b="1" dirty="0">
              <a:solidFill>
                <a:schemeClr val="accent1"/>
              </a:solidFill>
              <a:latin typeface="TheSans" panose="020B0503040302020203" pitchFamily="34" charset="-78"/>
            </a:endParaRPr>
          </a:p>
          <a:p>
            <a:endParaRPr lang="en-US" sz="3001" b="1" dirty="0">
              <a:solidFill>
                <a:schemeClr val="accent1"/>
              </a:solidFill>
              <a:latin typeface="TheSans" panose="020B0503040302020203" pitchFamily="34" charset="-78"/>
            </a:endParaRPr>
          </a:p>
        </p:txBody>
      </p:sp>
      <p:sp>
        <p:nvSpPr>
          <p:cNvPr id="6" name="Rectangle 5"/>
          <p:cNvSpPr/>
          <p:nvPr/>
        </p:nvSpPr>
        <p:spPr>
          <a:xfrm>
            <a:off x="940526" y="1815875"/>
            <a:ext cx="10719744" cy="4432111"/>
          </a:xfrm>
          <a:prstGeom prst="rect">
            <a:avLst/>
          </a:prstGeom>
        </p:spPr>
        <p:txBody>
          <a:bodyPr wrap="square">
            <a:spAutoFit/>
          </a:bodyPr>
          <a:lstStyle/>
          <a:p>
            <a:pPr algn="just">
              <a:defRPr sz="2400">
                <a:latin typeface="Sakkal Majalla" panose="02000000000000000000" pitchFamily="2" charset="-78"/>
                <a:cs typeface="Sakkal Majalla" panose="02000000000000000000" pitchFamily="2" charset="-78"/>
              </a:defRPr>
            </a:pPr>
            <a:r>
              <a:rPr lang="en-US" dirty="0"/>
              <a:t>The Courts Department has introduced two new payment channels to ease the process of fees and trusts payment. These payments can be made online using the account of one of the parties or executives, eliminating the need for checks or bank notes. This shall reduce the burden on the court's trust fund and minimize the risk of manual errors during the payment process. Additionally, it enhances monitoring and oversight of the financial processes.</a:t>
            </a:r>
          </a:p>
          <a:p>
            <a:pPr>
              <a:defRPr sz="2400">
                <a:latin typeface="Sakkal Majalla" panose="02000000000000000000" pitchFamily="2" charset="-78"/>
                <a:cs typeface="Sakkal Majalla" panose="02000000000000000000" pitchFamily="2" charset="-78"/>
              </a:defRPr>
            </a:pPr>
            <a:endParaRPr lang="ar-AE" sz="2400" b="1" u="sng" dirty="0">
              <a:solidFill>
                <a:schemeClr val="accent4">
                  <a:lumMod val="50000"/>
                </a:schemeClr>
              </a:solidFill>
              <a:latin typeface="Sakkal Majalla" panose="02000000000000000000" pitchFamily="2" charset="-78"/>
              <a:cs typeface="Sakkal Majalla" panose="02000000000000000000" pitchFamily="2" charset="-78"/>
            </a:endParaRPr>
          </a:p>
          <a:p>
            <a:pPr>
              <a:defRPr sz="2400" b="1" u="sng">
                <a:latin typeface="Sakkal Majalla" panose="02000000000000000000" pitchFamily="2" charset="-78"/>
                <a:cs typeface="Sakkal Majalla" panose="02000000000000000000" pitchFamily="2" charset="-78"/>
              </a:defRPr>
            </a:pPr>
            <a:r>
              <a:rPr dirty="0">
                <a:solidFill>
                  <a:schemeClr val="accent1"/>
                </a:solidFill>
              </a:rPr>
              <a:t>These easy and flexible channels include:</a:t>
            </a:r>
          </a:p>
          <a:p>
            <a:pPr marL="285753" indent="-285753">
              <a:buFontTx/>
              <a:buChar char="-"/>
              <a:defRPr sz="2400">
                <a:latin typeface="Sakkal Majalla" panose="02000000000000000000" pitchFamily="2" charset="-78"/>
                <a:cs typeface="Sakkal Majalla" panose="02000000000000000000" pitchFamily="2" charset="-78"/>
              </a:defRPr>
            </a:pPr>
            <a:r>
              <a:rPr dirty="0"/>
              <a:t>Government of Ras Al Khaimah</a:t>
            </a:r>
            <a:r>
              <a:rPr lang="en-US" dirty="0"/>
              <a:t>’s website </a:t>
            </a:r>
          </a:p>
          <a:p>
            <a:pPr marL="285753" indent="-285753">
              <a:buFontTx/>
              <a:buChar char="-"/>
              <a:defRPr sz="2400">
                <a:latin typeface="Sakkal Majalla" panose="02000000000000000000" pitchFamily="2" charset="-78"/>
                <a:cs typeface="Sakkal Majalla" panose="02000000000000000000" pitchFamily="2" charset="-78"/>
              </a:defRPr>
            </a:pPr>
            <a:r>
              <a:rPr lang="en-US" dirty="0"/>
              <a:t>The Smart App of MRAK </a:t>
            </a:r>
          </a:p>
          <a:p>
            <a:pPr marL="285753" indent="-285753">
              <a:buFontTx/>
              <a:buChar char="-"/>
              <a:defRPr sz="2400">
                <a:latin typeface="Sakkal Majalla" panose="02000000000000000000" pitchFamily="2" charset="-78"/>
                <a:cs typeface="Sakkal Majalla" panose="02000000000000000000" pitchFamily="2" charset="-78"/>
              </a:defRPr>
            </a:pPr>
            <a:r>
              <a:rPr lang="en-US" sz="2400" dirty="0">
                <a:latin typeface="Sakkal Majalla" panose="02000000000000000000" pitchFamily="2" charset="-78"/>
                <a:cs typeface="Sakkal Majalla" panose="02000000000000000000" pitchFamily="2" charset="-78"/>
              </a:rPr>
              <a:t>MBME self-service devices</a:t>
            </a:r>
          </a:p>
          <a:p>
            <a:pPr marL="285753" indent="-285753">
              <a:buFontTx/>
              <a:buChar char="-"/>
              <a:defRPr sz="2400">
                <a:latin typeface="Sakkal Majalla" panose="02000000000000000000" pitchFamily="2" charset="-78"/>
                <a:cs typeface="Sakkal Majalla" panose="02000000000000000000" pitchFamily="2" charset="-78"/>
              </a:defRPr>
            </a:pPr>
            <a:r>
              <a:rPr dirty="0"/>
              <a:t>Deposit to bank account </a:t>
            </a:r>
            <a:endParaRPr lang="en-US" sz="2400" dirty="0">
              <a:latin typeface="Sakkal Majalla" panose="02000000000000000000" pitchFamily="2" charset="-78"/>
              <a:cs typeface="Sakkal Majalla" panose="02000000000000000000" pitchFamily="2" charset="-78"/>
            </a:endParaRPr>
          </a:p>
          <a:p>
            <a:pPr marL="285753" indent="-285753">
              <a:buFontTx/>
              <a:buChar char="-"/>
            </a:pPr>
            <a:endParaRPr lang="ar-AE" sz="1801" dirty="0">
              <a:latin typeface="TheSans" panose="020B0503040302020203" pitchFamily="34" charset="-78"/>
            </a:endParaRPr>
          </a:p>
        </p:txBody>
      </p:sp>
      <p:sp>
        <p:nvSpPr>
          <p:cNvPr id="7" name="TextBox 6"/>
          <p:cNvSpPr txBox="1"/>
          <p:nvPr/>
        </p:nvSpPr>
        <p:spPr>
          <a:xfrm>
            <a:off x="450708" y="6009459"/>
            <a:ext cx="11209562" cy="477054"/>
          </a:xfrm>
          <a:prstGeom prst="rect">
            <a:avLst/>
          </a:prstGeom>
          <a:noFill/>
        </p:spPr>
        <p:txBody>
          <a:bodyPr wrap="square">
            <a:spAutoFit/>
          </a:bodyPr>
          <a:lstStyle/>
          <a:p>
            <a:pPr algn="ctr">
              <a:defRPr sz="2500" b="1">
                <a:solidFill>
                  <a:schemeClr val="accent1"/>
                </a:solidFill>
                <a:latin typeface="TheSans" panose="020B0503040302020203" pitchFamily="34" charset="-78"/>
              </a:defRPr>
            </a:pPr>
            <a:r>
              <a:rPr dirty="0"/>
              <a:t>78,645 </a:t>
            </a:r>
            <a:r>
              <a:rPr lang="en-US" dirty="0"/>
              <a:t>P</a:t>
            </a:r>
            <a:r>
              <a:rPr dirty="0"/>
              <a:t>ayment </a:t>
            </a:r>
            <a:r>
              <a:rPr lang="en-US" dirty="0"/>
              <a:t>T</a:t>
            </a:r>
            <a:r>
              <a:rPr dirty="0"/>
              <a:t>ransactions </a:t>
            </a:r>
            <a:r>
              <a:rPr lang="en-US" dirty="0"/>
              <a:t>for a Total</a:t>
            </a:r>
            <a:r>
              <a:rPr dirty="0"/>
              <a:t> </a:t>
            </a:r>
            <a:r>
              <a:rPr lang="en-US" dirty="0"/>
              <a:t>A</a:t>
            </a:r>
            <a:r>
              <a:rPr dirty="0"/>
              <a:t>mount of AED 362,096,983.97</a:t>
            </a:r>
            <a:endParaRPr lang="en-US" sz="2500" b="1" dirty="0">
              <a:solidFill>
                <a:schemeClr val="accent1"/>
              </a:solidFill>
              <a:latin typeface="TheSans" panose="020B0503040302020203" pitchFamily="34" charset="-78"/>
            </a:endParaRPr>
          </a:p>
        </p:txBody>
      </p:sp>
    </p:spTree>
    <p:extLst>
      <p:ext uri="{BB962C8B-B14F-4D97-AF65-F5344CB8AC3E}">
        <p14:creationId xmlns:p14="http://schemas.microsoft.com/office/powerpoint/2010/main" val="3441377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9934" y="1805533"/>
            <a:ext cx="10053606" cy="3639924"/>
          </a:xfrm>
        </p:spPr>
        <p:txBody>
          <a:bodyPr anchor="t">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In cooperation with the E-Government, RAK Courts have completed the first paperless file for temporary and summary actions of petitions and fieri facias. This new system enables individuals, companies, banks, and attorneys to file a petition or a fieri facia electronically, allowing competent staff within the courts’ department to review the request. Such request shall be referred electronically to the competent judge, who shall review it along with all relevant data, including parties, demands, facts, and supporting documents through the courts’ system. A decision shall be rendered and signed electronically, after which it is sent to the competent staff to follow up on the execution of orders and decisions, ensuring that all stages of the new system are fully electronic, eliminating the need for paper</a:t>
            </a:r>
            <a:r>
              <a:rPr lang="en-US" sz="2400" dirty="0">
                <a:solidFill>
                  <a:prstClr val="black"/>
                </a:solidFill>
                <a:latin typeface="Sakkal Majalla" panose="02000000000000000000" pitchFamily="2" charset="-78"/>
                <a:ea typeface="+mn-ea"/>
                <a:cs typeface="Sakkal Majalla" panose="02000000000000000000" pitchFamily="2" charset="-78"/>
              </a:rPr>
              <a:t>.</a:t>
            </a:r>
            <a:endParaRPr lang="en-US" sz="2400" dirty="0">
              <a:latin typeface="Sakkal Majalla" panose="02000000000000000000" pitchFamily="2" charset="-78"/>
              <a:cs typeface="Sakkal Majalla" panose="02000000000000000000" pitchFamily="2" charset="-78"/>
            </a:endParaRPr>
          </a:p>
        </p:txBody>
      </p:sp>
      <p:sp>
        <p:nvSpPr>
          <p:cNvPr id="5" name="TextBox 4"/>
          <p:cNvSpPr txBox="1"/>
          <p:nvPr/>
        </p:nvSpPr>
        <p:spPr>
          <a:xfrm>
            <a:off x="1128460" y="1068761"/>
            <a:ext cx="4548105" cy="1015919"/>
          </a:xfrm>
          <a:prstGeom prst="rect">
            <a:avLst/>
          </a:prstGeom>
          <a:noFill/>
        </p:spPr>
        <p:txBody>
          <a:bodyPr wrap="none">
            <a:spAutoFit/>
          </a:bodyPr>
          <a:lstStyle/>
          <a:p>
            <a:pPr lvl="0" algn="r" rtl="1">
              <a:defRPr sz="3001" b="1">
                <a:solidFill>
                  <a:schemeClr val="accent1"/>
                </a:solidFill>
                <a:latin typeface="Sakkal Majalla" panose="02000000000000000000" pitchFamily="2" charset="-78"/>
                <a:cs typeface="Sakkal Majalla" panose="02000000000000000000" pitchFamily="2" charset="-78"/>
              </a:defRPr>
            </a:pPr>
            <a:r>
              <a:rPr dirty="0"/>
              <a:t>Paperless File for Temporary </a:t>
            </a:r>
            <a:r>
              <a:rPr lang="en-US" dirty="0"/>
              <a:t>Cases</a:t>
            </a:r>
            <a:endParaRPr lang="en-US" sz="3001" b="1" dirty="0">
              <a:solidFill>
                <a:schemeClr val="accent1"/>
              </a:solidFill>
              <a:latin typeface="Sakkal Majalla" panose="02000000000000000000" pitchFamily="2" charset="-78"/>
              <a:cs typeface="Sakkal Majalla" panose="02000000000000000000" pitchFamily="2" charset="-78"/>
            </a:endParaRPr>
          </a:p>
          <a:p>
            <a:pPr algn="r" rtl="1"/>
            <a:endParaRPr lang="en-US" sz="3001" b="1" dirty="0">
              <a:solidFill>
                <a:schemeClr val="accent1"/>
              </a:solidFill>
              <a:latin typeface="Sakkal Majalla" panose="02000000000000000000" pitchFamily="2" charset="-78"/>
              <a:cs typeface="Sakkal Majalla" panose="02000000000000000000" pitchFamily="2" charset="-78"/>
            </a:endParaRPr>
          </a:p>
        </p:txBody>
      </p:sp>
      <p:sp>
        <p:nvSpPr>
          <p:cNvPr id="7" name="TextBox 6"/>
          <p:cNvSpPr txBox="1"/>
          <p:nvPr/>
        </p:nvSpPr>
        <p:spPr>
          <a:xfrm>
            <a:off x="3959588" y="6182229"/>
            <a:ext cx="3433953" cy="477054"/>
          </a:xfrm>
          <a:prstGeom prst="rect">
            <a:avLst/>
          </a:prstGeom>
          <a:noFill/>
        </p:spPr>
        <p:txBody>
          <a:bodyPr wrap="none">
            <a:spAutoFit/>
          </a:bodyPr>
          <a:lstStyle/>
          <a:p>
            <a:pPr>
              <a:defRPr sz="2500" b="1">
                <a:solidFill>
                  <a:schemeClr val="accent1"/>
                </a:solidFill>
                <a:latin typeface="Sakkal Majalla" panose="02000000000000000000" pitchFamily="2" charset="-78"/>
                <a:cs typeface="Sakkal Majalla" panose="02000000000000000000" pitchFamily="2" charset="-78"/>
              </a:defRPr>
            </a:pPr>
            <a:r>
              <a:rPr dirty="0"/>
              <a:t>4 </a:t>
            </a:r>
            <a:r>
              <a:rPr lang="en-US" dirty="0"/>
              <a:t>E</a:t>
            </a:r>
            <a:r>
              <a:rPr dirty="0"/>
              <a:t>lectronic </a:t>
            </a:r>
            <a:r>
              <a:rPr lang="en-US" dirty="0"/>
              <a:t>P</a:t>
            </a:r>
            <a:r>
              <a:rPr dirty="0"/>
              <a:t>ayment </a:t>
            </a:r>
            <a:r>
              <a:rPr lang="en-US" dirty="0"/>
              <a:t>C</a:t>
            </a:r>
            <a:r>
              <a:rPr dirty="0"/>
              <a:t>hannels</a:t>
            </a:r>
            <a:endParaRPr lang="en-US" sz="2500" b="1" dirty="0">
              <a:solidFill>
                <a:schemeClr val="accent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713214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8744" y="0"/>
            <a:ext cx="9144000" cy="2387600"/>
          </a:xfrm>
        </p:spPr>
        <p:txBody>
          <a:bodyPr/>
          <a:lstStyle/>
          <a:p>
            <a:pPr>
              <a:defRPr>
                <a:cs typeface="+mn-cs"/>
              </a:defRPr>
            </a:pPr>
            <a:r>
              <a:t> </a:t>
            </a:r>
            <a:endParaRPr lang="en-US" dirty="0">
              <a:cs typeface="+mn-cs"/>
            </a:endParaRPr>
          </a:p>
        </p:txBody>
      </p:sp>
      <p:sp>
        <p:nvSpPr>
          <p:cNvPr id="5" name="TextBox 4"/>
          <p:cNvSpPr txBox="1"/>
          <p:nvPr/>
        </p:nvSpPr>
        <p:spPr>
          <a:xfrm>
            <a:off x="781937" y="834562"/>
            <a:ext cx="6123830" cy="1015919"/>
          </a:xfrm>
          <a:prstGeom prst="rect">
            <a:avLst/>
          </a:prstGeom>
          <a:noFill/>
        </p:spPr>
        <p:txBody>
          <a:bodyPr wrap="square">
            <a:spAutoFit/>
          </a:bodyPr>
          <a:lstStyle/>
          <a:p>
            <a:pPr lvl="0" algn="l">
              <a:defRPr sz="3001" b="1">
                <a:solidFill>
                  <a:schemeClr val="accent1"/>
                </a:solidFill>
                <a:latin typeface="TheSans" panose="020B0503040302020203" pitchFamily="34" charset="-78"/>
              </a:defRPr>
            </a:pPr>
            <a:r>
              <a:rPr lang="en-US" dirty="0"/>
              <a:t>Prisoners Remote </a:t>
            </a:r>
            <a:r>
              <a:rPr dirty="0"/>
              <a:t>Prosecution</a:t>
            </a:r>
            <a:endParaRPr lang="en-US" sz="3001" b="1" dirty="0">
              <a:solidFill>
                <a:schemeClr val="accent1"/>
              </a:solidFill>
              <a:latin typeface="TheSans" panose="020B0503040302020203" pitchFamily="34" charset="-78"/>
            </a:endParaRPr>
          </a:p>
          <a:p>
            <a:pPr algn="l"/>
            <a:endParaRPr lang="en-US" sz="3001" b="1" dirty="0">
              <a:solidFill>
                <a:schemeClr val="accent1"/>
              </a:solidFill>
              <a:latin typeface="TheSans" panose="020B0503040302020203" pitchFamily="34" charset="-78"/>
            </a:endParaRPr>
          </a:p>
        </p:txBody>
      </p:sp>
      <p:sp>
        <p:nvSpPr>
          <p:cNvPr id="6" name="Rectangle 5"/>
          <p:cNvSpPr/>
          <p:nvPr/>
        </p:nvSpPr>
        <p:spPr>
          <a:xfrm>
            <a:off x="903514" y="1944307"/>
            <a:ext cx="10384971" cy="2246769"/>
          </a:xfrm>
          <a:prstGeom prst="rect">
            <a:avLst/>
          </a:prstGeom>
        </p:spPr>
        <p:txBody>
          <a:bodyPr wrap="square">
            <a:spAutoFit/>
          </a:bodyPr>
          <a:lstStyle/>
          <a:p>
            <a:pPr algn="just">
              <a:defRPr sz="2800">
                <a:latin typeface="Sakkal Majalla" panose="02000000000000000000" pitchFamily="2" charset="-78"/>
                <a:cs typeface="Sakkal Majalla" panose="02000000000000000000" pitchFamily="2" charset="-78"/>
              </a:defRPr>
            </a:pPr>
            <a:r>
              <a:rPr lang="en-US" sz="2800" dirty="0">
                <a:latin typeface="Sakkal Majalla" panose="02000000000000000000" pitchFamily="2" charset="-78"/>
                <a:cs typeface="Sakkal Majalla" panose="02000000000000000000" pitchFamily="2" charset="-78"/>
              </a:rPr>
              <a:t>In partnership with the penal institution, online video communication has been implemented to eliminate the litigation term and shorten the terms while fulfilling all judicial guarantees for the accused and prisoners during trials. Such service has contributed to reducing the operational costs associated with providing judicial services to all prisoners while also improving the customer experience by saving time and effort in accessing the judicial services.</a:t>
            </a:r>
          </a:p>
        </p:txBody>
      </p:sp>
      <p:sp>
        <p:nvSpPr>
          <p:cNvPr id="7" name="TextBox 6"/>
          <p:cNvSpPr txBox="1"/>
          <p:nvPr/>
        </p:nvSpPr>
        <p:spPr>
          <a:xfrm>
            <a:off x="3259320" y="4680429"/>
            <a:ext cx="5384807" cy="477054"/>
          </a:xfrm>
          <a:prstGeom prst="rect">
            <a:avLst/>
          </a:prstGeom>
          <a:noFill/>
        </p:spPr>
        <p:txBody>
          <a:bodyPr wrap="none">
            <a:spAutoFit/>
          </a:bodyPr>
          <a:lstStyle/>
          <a:p>
            <a:pPr algn="l">
              <a:defRPr sz="2500" b="1">
                <a:solidFill>
                  <a:schemeClr val="accent1"/>
                </a:solidFill>
                <a:latin typeface="TheSans" panose="020B0503040302020203" pitchFamily="34" charset="-78"/>
              </a:defRPr>
            </a:pPr>
            <a:r>
              <a:rPr dirty="0"/>
              <a:t>354 </a:t>
            </a:r>
            <a:r>
              <a:rPr lang="en-US" dirty="0"/>
              <a:t>Remote Prosecution S</a:t>
            </a:r>
            <a:r>
              <a:rPr dirty="0"/>
              <a:t>essions</a:t>
            </a:r>
            <a:endParaRPr lang="en-US" sz="2500" b="1" dirty="0">
              <a:solidFill>
                <a:schemeClr val="accent1"/>
              </a:solidFill>
              <a:latin typeface="TheSans" panose="020B0503040302020203" pitchFamily="34" charset="-78"/>
            </a:endParaRPr>
          </a:p>
        </p:txBody>
      </p:sp>
    </p:spTree>
    <p:extLst>
      <p:ext uri="{BB962C8B-B14F-4D97-AF65-F5344CB8AC3E}">
        <p14:creationId xmlns:p14="http://schemas.microsoft.com/office/powerpoint/2010/main" val="3865460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8744" y="0"/>
            <a:ext cx="9144000" cy="2387600"/>
          </a:xfrm>
        </p:spPr>
        <p:txBody>
          <a:bodyPr/>
          <a:lstStyle/>
          <a:p>
            <a:pPr>
              <a:defRPr>
                <a:cs typeface="+mn-cs"/>
              </a:defRPr>
            </a:pPr>
            <a:r>
              <a:t> </a:t>
            </a:r>
            <a:endParaRPr lang="en-US" dirty="0">
              <a:cs typeface="+mn-cs"/>
            </a:endParaRPr>
          </a:p>
        </p:txBody>
      </p:sp>
      <p:sp>
        <p:nvSpPr>
          <p:cNvPr id="5" name="TextBox 4"/>
          <p:cNvSpPr txBox="1"/>
          <p:nvPr/>
        </p:nvSpPr>
        <p:spPr>
          <a:xfrm>
            <a:off x="1040167" y="1191603"/>
            <a:ext cx="3292889" cy="1015919"/>
          </a:xfrm>
          <a:prstGeom prst="rect">
            <a:avLst/>
          </a:prstGeom>
          <a:noFill/>
        </p:spPr>
        <p:txBody>
          <a:bodyPr wrap="none">
            <a:spAutoFit/>
          </a:bodyPr>
          <a:lstStyle/>
          <a:p>
            <a:pPr lvl="0" algn="l">
              <a:defRPr sz="3001" b="1">
                <a:solidFill>
                  <a:schemeClr val="accent1"/>
                </a:solidFill>
                <a:latin typeface="TheSans" panose="020B0503040302020203" pitchFamily="34" charset="-78"/>
              </a:defRPr>
            </a:pPr>
            <a:r>
              <a:rPr dirty="0"/>
              <a:t>E</a:t>
            </a:r>
            <a:r>
              <a:rPr lang="en-US" dirty="0"/>
              <a:t> - </a:t>
            </a:r>
            <a:r>
              <a:rPr dirty="0"/>
              <a:t>Judge</a:t>
            </a:r>
            <a:endParaRPr lang="en-US" sz="3001" b="1" dirty="0">
              <a:solidFill>
                <a:schemeClr val="accent1"/>
              </a:solidFill>
              <a:latin typeface="TheSans" panose="020B0503040302020203" pitchFamily="34" charset="-78"/>
            </a:endParaRPr>
          </a:p>
          <a:p>
            <a:pPr algn="r" rtl="1"/>
            <a:endParaRPr lang="en-US" sz="3001" b="1" dirty="0">
              <a:solidFill>
                <a:schemeClr val="accent1"/>
              </a:solidFill>
              <a:latin typeface="TheSans" panose="020B0503040302020203" pitchFamily="34" charset="-78"/>
            </a:endParaRPr>
          </a:p>
        </p:txBody>
      </p:sp>
      <p:sp>
        <p:nvSpPr>
          <p:cNvPr id="6" name="Rectangle 5"/>
          <p:cNvSpPr/>
          <p:nvPr/>
        </p:nvSpPr>
        <p:spPr>
          <a:xfrm>
            <a:off x="1040167" y="1966144"/>
            <a:ext cx="10384971" cy="1569660"/>
          </a:xfrm>
          <a:prstGeom prst="rect">
            <a:avLst/>
          </a:prstGeom>
        </p:spPr>
        <p:txBody>
          <a:bodyPr wrap="square">
            <a:spAutoFit/>
          </a:bodyPr>
          <a:lstStyle/>
          <a:p>
            <a:pPr algn="just">
              <a:defRPr sz="3200">
                <a:latin typeface="Sakkal Majalla" panose="02000000000000000000" pitchFamily="2" charset="-78"/>
                <a:cs typeface="Sakkal Majalla" panose="02000000000000000000" pitchFamily="2" charset="-78"/>
              </a:defRPr>
            </a:pPr>
            <a:r>
              <a:rPr dirty="0"/>
              <a:t>A system has been activated to </a:t>
            </a:r>
            <a:r>
              <a:rPr lang="en-US" dirty="0"/>
              <a:t>attest the</a:t>
            </a:r>
            <a:r>
              <a:rPr dirty="0"/>
              <a:t> decisions on judi</a:t>
            </a:r>
            <a:r>
              <a:rPr lang="en-US" dirty="0"/>
              <a:t>cial requests electronically by the</a:t>
            </a:r>
            <a:r>
              <a:rPr dirty="0"/>
              <a:t> members of the judiciary to ensure the completion of requests in record time, </a:t>
            </a:r>
            <a:r>
              <a:rPr lang="en-US" dirty="0"/>
              <a:t>aiming at customer satisfaction. </a:t>
            </a:r>
            <a:r>
              <a:rPr dirty="0"/>
              <a:t> </a:t>
            </a:r>
            <a:endParaRPr lang="en-US" sz="3200" dirty="0">
              <a:latin typeface="Sakkal Majalla" panose="02000000000000000000" pitchFamily="2" charset="-78"/>
              <a:cs typeface="Sakkal Majalla" panose="02000000000000000000" pitchFamily="2" charset="-78"/>
            </a:endParaRPr>
          </a:p>
        </p:txBody>
      </p:sp>
      <p:sp>
        <p:nvSpPr>
          <p:cNvPr id="7" name="TextBox 6"/>
          <p:cNvSpPr txBox="1"/>
          <p:nvPr/>
        </p:nvSpPr>
        <p:spPr>
          <a:xfrm>
            <a:off x="3315426" y="3935139"/>
            <a:ext cx="5561147" cy="477054"/>
          </a:xfrm>
          <a:prstGeom prst="rect">
            <a:avLst/>
          </a:prstGeom>
          <a:noFill/>
        </p:spPr>
        <p:txBody>
          <a:bodyPr wrap="square">
            <a:spAutoFit/>
          </a:bodyPr>
          <a:lstStyle/>
          <a:p>
            <a:pPr algn="r" rtl="1">
              <a:defRPr sz="2500" b="1">
                <a:solidFill>
                  <a:schemeClr val="accent1"/>
                </a:solidFill>
                <a:latin typeface="TheSans" panose="020B0503040302020203" pitchFamily="34" charset="-78"/>
              </a:defRPr>
            </a:pPr>
            <a:r>
              <a:rPr dirty="0"/>
              <a:t>45562 Electronic Judicial Decision</a:t>
            </a:r>
            <a:endParaRPr lang="en-US" sz="2500" b="1" dirty="0">
              <a:solidFill>
                <a:schemeClr val="accent1"/>
              </a:solidFill>
              <a:latin typeface="TheSans" panose="020B0503040302020203" pitchFamily="34" charset="-78"/>
            </a:endParaRPr>
          </a:p>
        </p:txBody>
      </p:sp>
    </p:spTree>
    <p:extLst>
      <p:ext uri="{BB962C8B-B14F-4D97-AF65-F5344CB8AC3E}">
        <p14:creationId xmlns:p14="http://schemas.microsoft.com/office/powerpoint/2010/main" val="78026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8744" y="0"/>
            <a:ext cx="9144000" cy="2387600"/>
          </a:xfrm>
        </p:spPr>
        <p:txBody>
          <a:bodyPr/>
          <a:lstStyle/>
          <a:p>
            <a:pPr>
              <a:defRPr>
                <a:latin typeface="Sakkal Majalla" panose="02000000000000000000" pitchFamily="2" charset="-78"/>
                <a:cs typeface="Sakkal Majalla" panose="02000000000000000000" pitchFamily="2" charset="-78"/>
              </a:defRPr>
            </a:pPr>
            <a:r>
              <a:rPr dirty="0"/>
              <a:t> </a:t>
            </a:r>
            <a:endParaRPr lang="en-US" dirty="0">
              <a:latin typeface="Sakkal Majalla" panose="02000000000000000000" pitchFamily="2" charset="-78"/>
              <a:cs typeface="Sakkal Majalla" panose="02000000000000000000" pitchFamily="2" charset="-78"/>
            </a:endParaRPr>
          </a:p>
        </p:txBody>
      </p:sp>
      <p:sp>
        <p:nvSpPr>
          <p:cNvPr id="5" name="TextBox 4"/>
          <p:cNvSpPr txBox="1"/>
          <p:nvPr/>
        </p:nvSpPr>
        <p:spPr>
          <a:xfrm>
            <a:off x="1529683" y="1172969"/>
            <a:ext cx="1943224" cy="1015919"/>
          </a:xfrm>
          <a:prstGeom prst="rect">
            <a:avLst/>
          </a:prstGeom>
          <a:noFill/>
        </p:spPr>
        <p:txBody>
          <a:bodyPr wrap="none">
            <a:spAutoFit/>
          </a:bodyPr>
          <a:lstStyle/>
          <a:p>
            <a:pPr lvl="0" algn="r" rtl="1">
              <a:defRPr sz="3001" b="1">
                <a:solidFill>
                  <a:schemeClr val="accent1"/>
                </a:solidFill>
                <a:latin typeface="Sakkal Majalla" panose="02000000000000000000" pitchFamily="2" charset="-78"/>
                <a:cs typeface="Sakkal Majalla" panose="02000000000000000000" pitchFamily="2" charset="-78"/>
              </a:defRPr>
            </a:pPr>
            <a:r>
              <a:rPr dirty="0"/>
              <a:t>REMOTE SERVICES</a:t>
            </a:r>
            <a:endParaRPr lang="en-US" sz="3001" b="1" dirty="0">
              <a:solidFill>
                <a:schemeClr val="accent1"/>
              </a:solidFill>
              <a:latin typeface="Sakkal Majalla" panose="02000000000000000000" pitchFamily="2" charset="-78"/>
              <a:cs typeface="Sakkal Majalla" panose="02000000000000000000" pitchFamily="2" charset="-78"/>
            </a:endParaRPr>
          </a:p>
          <a:p>
            <a:pPr algn="r" rtl="1"/>
            <a:endParaRPr lang="en-US" sz="3001" b="1" dirty="0">
              <a:solidFill>
                <a:schemeClr val="accent1"/>
              </a:solidFill>
              <a:latin typeface="Sakkal Majalla" panose="02000000000000000000" pitchFamily="2" charset="-78"/>
              <a:cs typeface="Sakkal Majalla" panose="02000000000000000000" pitchFamily="2" charset="-78"/>
            </a:endParaRPr>
          </a:p>
        </p:txBody>
      </p:sp>
      <p:sp>
        <p:nvSpPr>
          <p:cNvPr id="6" name="Rectangle 5"/>
          <p:cNvSpPr/>
          <p:nvPr/>
        </p:nvSpPr>
        <p:spPr>
          <a:xfrm>
            <a:off x="812074" y="1819975"/>
            <a:ext cx="10567851" cy="2308324"/>
          </a:xfrm>
          <a:prstGeom prst="rect">
            <a:avLst/>
          </a:prstGeom>
        </p:spPr>
        <p:txBody>
          <a:bodyPr wrap="square">
            <a:spAutoFit/>
          </a:bodyPr>
          <a:lstStyle/>
          <a:p>
            <a:pPr algn="just">
              <a:defRPr sz="2400">
                <a:latin typeface="Sakkal Majalla" panose="02000000000000000000" pitchFamily="2" charset="-78"/>
                <a:cs typeface="Sakkal Majalla" panose="02000000000000000000" pitchFamily="2" charset="-78"/>
              </a:defRPr>
            </a:pPr>
            <a:r>
              <a:rPr lang="en-US" dirty="0"/>
              <a:t>Within the electronic and smart system and approach towards (paperless courts), RAK Courts aim to establish an infrastructure of electronic services and provide all services through the RAK E-Government website, RAK Courts website, or "</a:t>
            </a:r>
            <a:r>
              <a:rPr lang="en-US" dirty="0" err="1"/>
              <a:t>mRAK</a:t>
            </a:r>
            <a:r>
              <a:rPr lang="en-US" dirty="0"/>
              <a:t>" smart application. It also aims to provide all services remotely to the different segments of customers whether individuals, businesses, or governments. This will enhance the quality of judicial services offered to the public, which increases their satisfaction, expediency, and ease of access to "remote services" without spatial and temporal limitations, leading to saving them time, effort, and costs.</a:t>
            </a:r>
            <a:endParaRPr dirty="0"/>
          </a:p>
        </p:txBody>
      </p:sp>
      <p:sp>
        <p:nvSpPr>
          <p:cNvPr id="7" name="TextBox 6"/>
          <p:cNvSpPr txBox="1"/>
          <p:nvPr/>
        </p:nvSpPr>
        <p:spPr>
          <a:xfrm>
            <a:off x="5257275" y="4298251"/>
            <a:ext cx="2257349" cy="477054"/>
          </a:xfrm>
          <a:prstGeom prst="rect">
            <a:avLst/>
          </a:prstGeom>
          <a:noFill/>
        </p:spPr>
        <p:txBody>
          <a:bodyPr wrap="none">
            <a:spAutoFit/>
          </a:bodyPr>
          <a:lstStyle/>
          <a:p>
            <a:pPr algn="r" rtl="1">
              <a:defRPr sz="2500" b="1">
                <a:solidFill>
                  <a:schemeClr val="accent1"/>
                </a:solidFill>
                <a:latin typeface="Sakkal Majalla" panose="02000000000000000000" pitchFamily="2" charset="-78"/>
                <a:cs typeface="Sakkal Majalla" panose="02000000000000000000" pitchFamily="2" charset="-78"/>
              </a:defRPr>
            </a:pPr>
            <a:r>
              <a:rPr lang="en-US" dirty="0"/>
              <a:t>283 Online Services</a:t>
            </a:r>
            <a:endParaRPr lang="en-US" sz="2500" b="1" dirty="0">
              <a:solidFill>
                <a:schemeClr val="accent1"/>
              </a:solidFill>
              <a:latin typeface="Sakkal Majalla" panose="02000000000000000000" pitchFamily="2" charset="-78"/>
              <a:cs typeface="Sakkal Majalla" panose="02000000000000000000" pitchFamily="2" charset="-78"/>
            </a:endParaRPr>
          </a:p>
        </p:txBody>
      </p:sp>
      <p:sp>
        <p:nvSpPr>
          <p:cNvPr id="8" name="TextBox 7"/>
          <p:cNvSpPr txBox="1"/>
          <p:nvPr/>
        </p:nvSpPr>
        <p:spPr>
          <a:xfrm>
            <a:off x="4478216" y="4746794"/>
            <a:ext cx="3815468" cy="477054"/>
          </a:xfrm>
          <a:prstGeom prst="rect">
            <a:avLst/>
          </a:prstGeom>
          <a:noFill/>
        </p:spPr>
        <p:txBody>
          <a:bodyPr wrap="none">
            <a:spAutoFit/>
          </a:bodyPr>
          <a:lstStyle/>
          <a:p>
            <a:pPr algn="r" rtl="1">
              <a:defRPr sz="2500" b="1">
                <a:solidFill>
                  <a:schemeClr val="accent1"/>
                </a:solidFill>
                <a:latin typeface="Sakkal Majalla" panose="02000000000000000000" pitchFamily="2" charset="-78"/>
                <a:cs typeface="Sakkal Majalla" panose="02000000000000000000" pitchFamily="2" charset="-78"/>
              </a:defRPr>
            </a:pPr>
            <a:r>
              <a:rPr lang="en-US" dirty="0"/>
              <a:t>92% Percentage of Online Services</a:t>
            </a:r>
            <a:endParaRPr lang="en-US" sz="2500" b="1" dirty="0">
              <a:solidFill>
                <a:schemeClr val="accent1"/>
              </a:solidFill>
              <a:latin typeface="Sakkal Majalla" panose="02000000000000000000" pitchFamily="2" charset="-78"/>
              <a:cs typeface="Sakkal Majalla" panose="02000000000000000000" pitchFamily="2" charset="-78"/>
            </a:endParaRPr>
          </a:p>
        </p:txBody>
      </p:sp>
      <p:sp>
        <p:nvSpPr>
          <p:cNvPr id="9" name="TextBox 8"/>
          <p:cNvSpPr txBox="1"/>
          <p:nvPr/>
        </p:nvSpPr>
        <p:spPr>
          <a:xfrm>
            <a:off x="3683000" y="5163098"/>
            <a:ext cx="4897227" cy="477054"/>
          </a:xfrm>
          <a:prstGeom prst="rect">
            <a:avLst/>
          </a:prstGeom>
          <a:noFill/>
        </p:spPr>
        <p:txBody>
          <a:bodyPr wrap="square">
            <a:spAutoFit/>
          </a:bodyPr>
          <a:lstStyle/>
          <a:p>
            <a:pPr algn="r" rtl="1">
              <a:defRPr sz="2500" b="1">
                <a:solidFill>
                  <a:schemeClr val="accent1"/>
                </a:solidFill>
                <a:latin typeface="Sakkal Majalla" panose="02000000000000000000" pitchFamily="2" charset="-78"/>
                <a:cs typeface="Sakkal Majalla" panose="02000000000000000000" pitchFamily="2" charset="-78"/>
              </a:defRPr>
            </a:pPr>
            <a:r>
              <a:rPr dirty="0"/>
              <a:t>75% </a:t>
            </a:r>
            <a:r>
              <a:rPr lang="en-US" dirty="0"/>
              <a:t>Percentage of Online Services Usage </a:t>
            </a:r>
            <a:endParaRPr lang="en-US" sz="2500" b="1" dirty="0">
              <a:solidFill>
                <a:schemeClr val="accent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472854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12074" y="1066085"/>
            <a:ext cx="4395755" cy="646331"/>
          </a:xfrm>
          <a:prstGeom prst="rect">
            <a:avLst/>
          </a:prstGeom>
          <a:noFill/>
        </p:spPr>
        <p:txBody>
          <a:bodyPr wrap="none">
            <a:spAutoFit/>
          </a:bodyPr>
          <a:lstStyle/>
          <a:p>
            <a:pPr lvl="0" algn="l">
              <a:defRPr sz="3600" b="1">
                <a:solidFill>
                  <a:schemeClr val="accent1"/>
                </a:solidFill>
                <a:latin typeface="Sakkal Majalla" panose="02000000000000000000" pitchFamily="2" charset="-78"/>
                <a:cs typeface="Sakkal Majalla" panose="02000000000000000000" pitchFamily="2" charset="-78"/>
              </a:defRPr>
            </a:pPr>
            <a:r>
              <a:rPr lang="en-US" dirty="0"/>
              <a:t>Transparency of</a:t>
            </a:r>
            <a:r>
              <a:rPr dirty="0"/>
              <a:t> </a:t>
            </a:r>
            <a:r>
              <a:rPr lang="en-US" dirty="0"/>
              <a:t>Judgments</a:t>
            </a:r>
            <a:r>
              <a:rPr dirty="0"/>
              <a:t> </a:t>
            </a:r>
            <a:endParaRPr lang="en-US" sz="3600" b="1" dirty="0">
              <a:solidFill>
                <a:schemeClr val="accent1"/>
              </a:solidFill>
              <a:latin typeface="Sakkal Majalla" panose="02000000000000000000" pitchFamily="2" charset="-78"/>
              <a:cs typeface="Sakkal Majalla" panose="02000000000000000000" pitchFamily="2" charset="-78"/>
            </a:endParaRPr>
          </a:p>
        </p:txBody>
      </p:sp>
      <p:sp>
        <p:nvSpPr>
          <p:cNvPr id="6" name="Rectangle 5"/>
          <p:cNvSpPr/>
          <p:nvPr/>
        </p:nvSpPr>
        <p:spPr>
          <a:xfrm>
            <a:off x="812074" y="1769298"/>
            <a:ext cx="10567851" cy="3785652"/>
          </a:xfrm>
          <a:prstGeom prst="rect">
            <a:avLst/>
          </a:prstGeom>
        </p:spPr>
        <p:txBody>
          <a:bodyPr wrap="square">
            <a:spAutoFit/>
          </a:bodyPr>
          <a:lstStyle/>
          <a:p>
            <a:pPr algn="just">
              <a:defRPr sz="2400">
                <a:solidFill>
                  <a:srgbClr val="1D2129"/>
                </a:solidFill>
                <a:latin typeface="Sakkal Majalla" panose="02000000000000000000" pitchFamily="2" charset="-78"/>
                <a:cs typeface="Sakkal Majalla" panose="02000000000000000000" pitchFamily="2" charset="-78"/>
              </a:defRPr>
            </a:pPr>
            <a:r>
              <a:rPr lang="en-US" dirty="0"/>
              <a:t>Ras Al Khaimah Courts has launched the "Published Judgments" service on its website for the first time, allowing customers to view and review judgments rendered by all jurisdictions across all levels of litigation: First Instance, Appeal, Cassation, and One-day Court cases. </a:t>
            </a:r>
          </a:p>
          <a:p>
            <a:pPr algn="just">
              <a:defRPr sz="2400">
                <a:solidFill>
                  <a:srgbClr val="1D2129"/>
                </a:solidFill>
                <a:latin typeface="Sakkal Majalla" panose="02000000000000000000" pitchFamily="2" charset="-78"/>
                <a:cs typeface="Sakkal Majalla" panose="02000000000000000000" pitchFamily="2" charset="-78"/>
              </a:defRPr>
            </a:pPr>
            <a:r>
              <a:rPr lang="en-US" dirty="0"/>
              <a:t>It has been launched to enhance the principle of transparency, build confidence in the judicial system, raise awareness and legal knowledge among various segments of society, and contribute to elevating the Kingdom of Saudi Arabia's global standing in the World Bank Index “Enforcement of Contracts.” It includes judgments issued by commercial, civil, and labor jurisdictions at all levels of litigation, benefiting all concerned members of society, researchers, lawyers, and university students in legal disciplines. They can access the merits of the judgment and the verdict thereof on the website, along with the litigation timeline from the date of filing to the date of adjudication.</a:t>
            </a:r>
          </a:p>
        </p:txBody>
      </p:sp>
      <p:sp>
        <p:nvSpPr>
          <p:cNvPr id="7" name="TextBox 6"/>
          <p:cNvSpPr txBox="1"/>
          <p:nvPr/>
        </p:nvSpPr>
        <p:spPr>
          <a:xfrm>
            <a:off x="4039185" y="5554950"/>
            <a:ext cx="3842719" cy="584775"/>
          </a:xfrm>
          <a:prstGeom prst="rect">
            <a:avLst/>
          </a:prstGeom>
          <a:noFill/>
        </p:spPr>
        <p:txBody>
          <a:bodyPr wrap="none">
            <a:spAutoFit/>
          </a:bodyPr>
          <a:lstStyle/>
          <a:p>
            <a:pPr algn="l">
              <a:defRPr sz="3200" b="1">
                <a:solidFill>
                  <a:schemeClr val="accent1"/>
                </a:solidFill>
                <a:latin typeface="Sakkal Majalla" panose="02000000000000000000" pitchFamily="2" charset="-78"/>
                <a:cs typeface="Sakkal Majalla" panose="02000000000000000000" pitchFamily="2" charset="-78"/>
              </a:defRPr>
            </a:pPr>
            <a:r>
              <a:rPr dirty="0"/>
              <a:t>3,534 </a:t>
            </a:r>
            <a:r>
              <a:rPr lang="en-US" dirty="0"/>
              <a:t>P</a:t>
            </a:r>
            <a:r>
              <a:rPr dirty="0"/>
              <a:t>ublished </a:t>
            </a:r>
            <a:r>
              <a:rPr lang="en-US" dirty="0"/>
              <a:t>Judgments</a:t>
            </a:r>
            <a:endParaRPr lang="en-US" sz="3200" b="1" dirty="0">
              <a:solidFill>
                <a:schemeClr val="accent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57591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60400" y="925264"/>
            <a:ext cx="6846746" cy="1015919"/>
          </a:xfrm>
          <a:prstGeom prst="rect">
            <a:avLst/>
          </a:prstGeom>
          <a:noFill/>
        </p:spPr>
        <p:txBody>
          <a:bodyPr wrap="none">
            <a:spAutoFit/>
          </a:bodyPr>
          <a:lstStyle/>
          <a:p>
            <a:pPr lvl="0" algn="l">
              <a:defRPr sz="3001" b="1">
                <a:solidFill>
                  <a:schemeClr val="accent1"/>
                </a:solidFill>
                <a:latin typeface="Sakkal Majalla" panose="02000000000000000000" pitchFamily="2" charset="-78"/>
                <a:cs typeface="Sakkal Majalla" panose="02000000000000000000" pitchFamily="2" charset="-78"/>
              </a:defRPr>
            </a:pPr>
            <a:r>
              <a:rPr lang="en-US" dirty="0"/>
              <a:t>Enforcement</a:t>
            </a:r>
            <a:r>
              <a:rPr dirty="0"/>
              <a:t> of </a:t>
            </a:r>
            <a:r>
              <a:rPr lang="en-US" dirty="0"/>
              <a:t>Judgment</a:t>
            </a:r>
            <a:r>
              <a:rPr dirty="0"/>
              <a:t>s and</a:t>
            </a:r>
            <a:r>
              <a:rPr lang="en-US" dirty="0"/>
              <a:t> Referential</a:t>
            </a:r>
            <a:r>
              <a:rPr dirty="0"/>
              <a:t> </a:t>
            </a:r>
            <a:r>
              <a:rPr lang="en-US" dirty="0"/>
              <a:t>Decisions</a:t>
            </a:r>
            <a:endParaRPr lang="en-US" sz="3001" b="1" dirty="0">
              <a:solidFill>
                <a:schemeClr val="accent1"/>
              </a:solidFill>
              <a:latin typeface="Sakkal Majalla" panose="02000000000000000000" pitchFamily="2" charset="-78"/>
              <a:cs typeface="Sakkal Majalla" panose="02000000000000000000" pitchFamily="2" charset="-78"/>
            </a:endParaRPr>
          </a:p>
          <a:p>
            <a:pPr algn="l"/>
            <a:endParaRPr lang="en-US" sz="3001" b="1" dirty="0">
              <a:solidFill>
                <a:schemeClr val="accent1"/>
              </a:solidFill>
              <a:latin typeface="Sakkal Majalla" panose="02000000000000000000" pitchFamily="2" charset="-78"/>
              <a:cs typeface="Sakkal Majalla" panose="02000000000000000000" pitchFamily="2" charset="-78"/>
            </a:endParaRPr>
          </a:p>
        </p:txBody>
      </p:sp>
      <p:sp>
        <p:nvSpPr>
          <p:cNvPr id="6" name="Rectangle 5"/>
          <p:cNvSpPr/>
          <p:nvPr/>
        </p:nvSpPr>
        <p:spPr>
          <a:xfrm>
            <a:off x="660400" y="1710014"/>
            <a:ext cx="10719525" cy="3539430"/>
          </a:xfrm>
          <a:prstGeom prst="rect">
            <a:avLst/>
          </a:prstGeom>
        </p:spPr>
        <p:txBody>
          <a:bodyPr wrap="square">
            <a:spAutoFit/>
          </a:bodyPr>
          <a:lstStyle/>
          <a:p>
            <a:pPr algn="just">
              <a:defRPr sz="2800">
                <a:latin typeface="Sakkal Majalla" panose="02000000000000000000" pitchFamily="2" charset="-78"/>
                <a:cs typeface="Sakkal Majalla" panose="02000000000000000000" pitchFamily="2" charset="-78"/>
              </a:defRPr>
            </a:pPr>
            <a:r>
              <a:rPr lang="en-US" sz="2800" dirty="0"/>
              <a:t>Yesterday, RAK Courts and "Saed" for Traffic Systems, affiliated with the Ministry of Interior, launched “Saed” patrols for the enforcement of judgments. The service employees are granted law enforcement authority to execute judgments rendered by judges, acting as executive sheriffs for the judgments rendered by the courts of the Emirate. The launch of the new service aligns with the directives of the Government of Ras Al Khaimah to expedite adjudication procedures in the execution of provisions, thereby reducing the enforcement period for judgments rendered by the department. This initiative contributes to the implementation of the State's vision and strategy, which aims to achieve swift justice for all litigants and ensure their rights.</a:t>
            </a:r>
            <a:endParaRPr lang="ar-AE" sz="2800" dirty="0">
              <a:solidFill>
                <a:srgbClr val="1D2129"/>
              </a:solidFill>
              <a:latin typeface="Sakkal Majalla" panose="02000000000000000000" pitchFamily="2" charset="-78"/>
              <a:cs typeface="Sakkal Majalla" panose="02000000000000000000" pitchFamily="2" charset="-78"/>
            </a:endParaRPr>
          </a:p>
        </p:txBody>
      </p:sp>
      <p:sp>
        <p:nvSpPr>
          <p:cNvPr id="7" name="TextBox 6"/>
          <p:cNvSpPr txBox="1"/>
          <p:nvPr/>
        </p:nvSpPr>
        <p:spPr>
          <a:xfrm>
            <a:off x="4516881" y="5126342"/>
            <a:ext cx="3195105" cy="477054"/>
          </a:xfrm>
          <a:prstGeom prst="rect">
            <a:avLst/>
          </a:prstGeom>
          <a:noFill/>
        </p:spPr>
        <p:txBody>
          <a:bodyPr wrap="none">
            <a:spAutoFit/>
          </a:bodyPr>
          <a:lstStyle/>
          <a:p>
            <a:pPr algn="l">
              <a:defRPr sz="2500" b="1">
                <a:solidFill>
                  <a:schemeClr val="accent1"/>
                </a:solidFill>
                <a:latin typeface="Sakkal Majalla" panose="02000000000000000000" pitchFamily="2" charset="-78"/>
                <a:cs typeface="Sakkal Majalla" panose="02000000000000000000" pitchFamily="2" charset="-78"/>
              </a:defRPr>
            </a:pPr>
            <a:r>
              <a:rPr dirty="0"/>
              <a:t>2 </a:t>
            </a:r>
            <a:r>
              <a:rPr lang="en-US" dirty="0"/>
              <a:t>D</a:t>
            </a:r>
            <a:r>
              <a:rPr dirty="0"/>
              <a:t>ays to </a:t>
            </a:r>
            <a:r>
              <a:rPr lang="en-US" dirty="0"/>
              <a:t>P</a:t>
            </a:r>
            <a:r>
              <a:rPr dirty="0"/>
              <a:t>rovide the </a:t>
            </a:r>
            <a:r>
              <a:rPr lang="en-US" dirty="0"/>
              <a:t>S</a:t>
            </a:r>
            <a:r>
              <a:rPr dirty="0"/>
              <a:t>ervice</a:t>
            </a:r>
            <a:endParaRPr lang="en-US" sz="2500" b="1" dirty="0">
              <a:solidFill>
                <a:schemeClr val="accent1"/>
              </a:solidFill>
              <a:latin typeface="Sakkal Majalla" panose="02000000000000000000" pitchFamily="2" charset="-78"/>
              <a:cs typeface="Sakkal Majalla" panose="02000000000000000000" pitchFamily="2" charset="-78"/>
            </a:endParaRPr>
          </a:p>
        </p:txBody>
      </p:sp>
      <p:sp>
        <p:nvSpPr>
          <p:cNvPr id="8" name="TextBox 7"/>
          <p:cNvSpPr txBox="1"/>
          <p:nvPr/>
        </p:nvSpPr>
        <p:spPr>
          <a:xfrm>
            <a:off x="3625917" y="5803026"/>
            <a:ext cx="4788490" cy="477054"/>
          </a:xfrm>
          <a:prstGeom prst="rect">
            <a:avLst/>
          </a:prstGeom>
          <a:noFill/>
        </p:spPr>
        <p:txBody>
          <a:bodyPr wrap="none">
            <a:spAutoFit/>
          </a:bodyPr>
          <a:lstStyle/>
          <a:p>
            <a:pPr algn="l">
              <a:defRPr sz="2500" b="1">
                <a:solidFill>
                  <a:schemeClr val="accent1"/>
                </a:solidFill>
                <a:latin typeface="Sakkal Majalla" panose="02000000000000000000" pitchFamily="2" charset="-78"/>
                <a:cs typeface="Sakkal Majalla" panose="02000000000000000000" pitchFamily="2" charset="-78"/>
              </a:defRPr>
            </a:pPr>
            <a:r>
              <a:rPr dirty="0"/>
              <a:t>76% </a:t>
            </a:r>
            <a:r>
              <a:rPr lang="en-US" dirty="0"/>
              <a:t>Saved</a:t>
            </a:r>
            <a:r>
              <a:rPr dirty="0"/>
              <a:t> </a:t>
            </a:r>
            <a:r>
              <a:rPr lang="en-US" dirty="0"/>
              <a:t>T</a:t>
            </a:r>
            <a:r>
              <a:rPr dirty="0"/>
              <a:t>ime </a:t>
            </a:r>
            <a:r>
              <a:rPr lang="en-US" dirty="0"/>
              <a:t>in Judgments</a:t>
            </a:r>
            <a:r>
              <a:rPr dirty="0"/>
              <a:t> </a:t>
            </a:r>
            <a:r>
              <a:rPr lang="en-US" dirty="0"/>
              <a:t>Enforcement </a:t>
            </a:r>
            <a:endParaRPr lang="en-US" sz="2500" b="1" dirty="0">
              <a:solidFill>
                <a:schemeClr val="accent1"/>
              </a:solidFill>
              <a:latin typeface="Sakkal Majalla" panose="02000000000000000000" pitchFamily="2" charset="-78"/>
              <a:cs typeface="Sakkal Majalla" panose="02000000000000000000" pitchFamily="2" charset="-78"/>
            </a:endParaRPr>
          </a:p>
        </p:txBody>
      </p:sp>
      <p:sp>
        <p:nvSpPr>
          <p:cNvPr id="9" name="TextBox 8"/>
          <p:cNvSpPr txBox="1"/>
          <p:nvPr/>
        </p:nvSpPr>
        <p:spPr>
          <a:xfrm>
            <a:off x="4948089" y="5449074"/>
            <a:ext cx="2295821" cy="477054"/>
          </a:xfrm>
          <a:prstGeom prst="rect">
            <a:avLst/>
          </a:prstGeom>
          <a:noFill/>
        </p:spPr>
        <p:txBody>
          <a:bodyPr wrap="none">
            <a:spAutoFit/>
          </a:bodyPr>
          <a:lstStyle/>
          <a:p>
            <a:pPr algn="l">
              <a:defRPr sz="2500" b="1">
                <a:solidFill>
                  <a:schemeClr val="accent1"/>
                </a:solidFill>
                <a:latin typeface="Sakkal Majalla" panose="02000000000000000000" pitchFamily="2" charset="-78"/>
                <a:cs typeface="Sakkal Majalla" panose="02000000000000000000" pitchFamily="2" charset="-78"/>
              </a:defRPr>
            </a:pPr>
            <a:r>
              <a:rPr dirty="0"/>
              <a:t>21% </a:t>
            </a:r>
            <a:r>
              <a:rPr lang="en-US" dirty="0"/>
              <a:t>Cost R</a:t>
            </a:r>
            <a:r>
              <a:rPr dirty="0"/>
              <a:t>eduction</a:t>
            </a:r>
            <a:endParaRPr lang="en-US" sz="2500" b="1" dirty="0">
              <a:solidFill>
                <a:schemeClr val="accent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338487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8744" y="0"/>
            <a:ext cx="9144000" cy="2387600"/>
          </a:xfrm>
        </p:spPr>
        <p:txBody>
          <a:bodyPr/>
          <a:lstStyle/>
          <a:p>
            <a:pPr>
              <a:defRPr>
                <a:cs typeface="+mn-cs"/>
              </a:defRPr>
            </a:pPr>
            <a:r>
              <a:t> </a:t>
            </a:r>
            <a:endParaRPr lang="en-US" dirty="0">
              <a:cs typeface="+mn-cs"/>
            </a:endParaRPr>
          </a:p>
        </p:txBody>
      </p:sp>
      <p:sp>
        <p:nvSpPr>
          <p:cNvPr id="5" name="Rectangle: Diagonal Corners Rounded 1"/>
          <p:cNvSpPr/>
          <p:nvPr/>
        </p:nvSpPr>
        <p:spPr>
          <a:xfrm>
            <a:off x="1733700" y="2919009"/>
            <a:ext cx="9089044" cy="717483"/>
          </a:xfrm>
          <a:prstGeom prst="round2DiagRect">
            <a:avLst/>
          </a:prstGeom>
          <a:noFill/>
          <a:ln>
            <a:noFill/>
          </a:ln>
        </p:spPr>
        <p:style>
          <a:lnRef idx="1">
            <a:schemeClr val="dk1"/>
          </a:lnRef>
          <a:fillRef idx="2">
            <a:schemeClr val="dk1"/>
          </a:fillRef>
          <a:effectRef idx="1">
            <a:schemeClr val="dk1"/>
          </a:effectRef>
          <a:fontRef idx="minor">
            <a:schemeClr val="dk1"/>
          </a:fontRef>
        </p:style>
        <p:txBody>
          <a:bodyPr anchor="ctr"/>
          <a:lstStyle/>
          <a:p>
            <a:pPr algn="ctr">
              <a:defRPr sz="4400" b="1">
                <a:solidFill>
                  <a:schemeClr val="accent1"/>
                </a:solidFill>
                <a:latin typeface="TheSans" panose="020B0503040302020203" pitchFamily="34" charset="-78"/>
              </a:defRPr>
            </a:pPr>
            <a:r>
              <a:rPr lang="en-US" dirty="0"/>
              <a:t>S</a:t>
            </a:r>
            <a:r>
              <a:rPr dirty="0"/>
              <a:t>tat</a:t>
            </a:r>
            <a:r>
              <a:rPr lang="en-US" dirty="0"/>
              <a:t>i</a:t>
            </a:r>
            <a:r>
              <a:rPr dirty="0"/>
              <a:t>s</a:t>
            </a:r>
            <a:r>
              <a:rPr lang="en-US" dirty="0"/>
              <a:t>tics </a:t>
            </a:r>
            <a:endParaRPr lang="en-US" sz="4400" b="1" dirty="0">
              <a:solidFill>
                <a:schemeClr val="accent1"/>
              </a:solidFill>
              <a:latin typeface="TheSans" panose="020B0503040302020203" pitchFamily="34" charset="-78"/>
            </a:endParaRPr>
          </a:p>
        </p:txBody>
      </p:sp>
    </p:spTree>
    <p:extLst>
      <p:ext uri="{BB962C8B-B14F-4D97-AF65-F5344CB8AC3E}">
        <p14:creationId xmlns:p14="http://schemas.microsoft.com/office/powerpoint/2010/main" val="33559560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8744" y="0"/>
            <a:ext cx="9144000" cy="2387600"/>
          </a:xfrm>
        </p:spPr>
        <p:txBody>
          <a:bodyPr/>
          <a:lstStyle/>
          <a:p>
            <a:r>
              <a:t> </a:t>
            </a:r>
            <a:endParaRPr lang="en-US" dirty="0"/>
          </a:p>
        </p:txBody>
      </p:sp>
      <p:sp>
        <p:nvSpPr>
          <p:cNvPr id="5" name="Title 1"/>
          <p:cNvSpPr txBox="1">
            <a:spLocks/>
          </p:cNvSpPr>
          <p:nvPr/>
        </p:nvSpPr>
        <p:spPr>
          <a:xfrm>
            <a:off x="645279" y="827628"/>
            <a:ext cx="11206763" cy="787616"/>
          </a:xfrm>
          <a:prstGeom prst="rect">
            <a:avLst/>
          </a:prstGeom>
        </p:spPr>
        <p:txBody>
          <a:bodyPr vert="horz" lIns="91440" tIns="45721" rIns="91440" bIns="45721"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sz="3000" b="1">
                <a:solidFill>
                  <a:schemeClr val="accent4">
                    <a:lumMod val="75000"/>
                  </a:schemeClr>
                </a:solidFill>
                <a:latin typeface="TheSans" panose="020B0503040302020203" pitchFamily="34" charset="-78"/>
                <a:cs typeface="+mn-cs"/>
              </a:defRPr>
            </a:pPr>
            <a:r>
              <a:rPr dirty="0"/>
              <a:t>2020 Overall Court Performance (First</a:t>
            </a:r>
            <a:r>
              <a:rPr lang="en-US" dirty="0"/>
              <a:t> </a:t>
            </a:r>
            <a:r>
              <a:rPr dirty="0"/>
              <a:t>Instance/Appeal/Cassation)</a:t>
            </a:r>
            <a:endParaRPr lang="en-US" sz="3000" b="1" dirty="0">
              <a:solidFill>
                <a:schemeClr val="accent4">
                  <a:lumMod val="75000"/>
                </a:schemeClr>
              </a:solidFill>
              <a:latin typeface="TheSans" panose="020B0503040302020203" pitchFamily="34" charset="-78"/>
              <a:cs typeface="+mn-cs"/>
            </a:endParaRPr>
          </a:p>
        </p:txBody>
      </p:sp>
      <p:sp>
        <p:nvSpPr>
          <p:cNvPr id="6" name="Rectangle 5"/>
          <p:cNvSpPr/>
          <p:nvPr/>
        </p:nvSpPr>
        <p:spPr>
          <a:xfrm>
            <a:off x="339958" y="1712759"/>
            <a:ext cx="11512084" cy="554126"/>
          </a:xfrm>
          <a:prstGeom prst="rect">
            <a:avLst/>
          </a:prstGeom>
        </p:spPr>
        <p:txBody>
          <a:bodyPr wrap="square">
            <a:spAutoFit/>
          </a:bodyPr>
          <a:lstStyle/>
          <a:p>
            <a:pPr algn="l">
              <a:defRPr b="1">
                <a:latin typeface="TheSans" panose="020B0503040302020203" pitchFamily="34" charset="-78"/>
              </a:defRPr>
            </a:pPr>
            <a:r>
              <a:rPr sz="3001" dirty="0">
                <a:solidFill>
                  <a:schemeClr val="accent4">
                    <a:lumMod val="75000"/>
                  </a:schemeClr>
                </a:solidFill>
              </a:rPr>
              <a:t> </a:t>
            </a:r>
            <a:r>
              <a:rPr sz="3001" dirty="0">
                <a:solidFill>
                  <a:schemeClr val="accent4">
                    <a:lumMod val="75000"/>
                  </a:schemeClr>
                </a:solidFill>
                <a:highlight>
                  <a:srgbClr val="FFFF00"/>
                </a:highlight>
              </a:rPr>
              <a:t>4989</a:t>
            </a:r>
            <a:r>
              <a:rPr sz="2000" dirty="0">
                <a:solidFill>
                  <a:srgbClr val="000000"/>
                </a:solidFill>
              </a:rPr>
              <a:t> </a:t>
            </a:r>
            <a:r>
              <a:rPr lang="en-US" sz="2000" dirty="0">
                <a:solidFill>
                  <a:srgbClr val="000000"/>
                </a:solidFill>
              </a:rPr>
              <a:t>Filed</a:t>
            </a:r>
            <a:r>
              <a:rPr sz="2000" dirty="0">
                <a:solidFill>
                  <a:srgbClr val="000000"/>
                </a:solidFill>
              </a:rPr>
              <a:t> cases  </a:t>
            </a:r>
            <a:r>
              <a:rPr sz="2000" dirty="0">
                <a:solidFill>
                  <a:schemeClr val="accent4">
                    <a:lumMod val="75000"/>
                  </a:schemeClr>
                </a:solidFill>
              </a:rPr>
              <a:t> </a:t>
            </a:r>
            <a:r>
              <a:rPr sz="3001" dirty="0">
                <a:solidFill>
                  <a:schemeClr val="accent4">
                    <a:lumMod val="75000"/>
                  </a:schemeClr>
                </a:solidFill>
                <a:highlight>
                  <a:srgbClr val="FFFF00"/>
                </a:highlight>
              </a:rPr>
              <a:t>4917</a:t>
            </a:r>
            <a:r>
              <a:rPr sz="2000" dirty="0">
                <a:solidFill>
                  <a:srgbClr val="000000"/>
                </a:solidFill>
              </a:rPr>
              <a:t> </a:t>
            </a:r>
            <a:r>
              <a:rPr lang="en-US" sz="2000" dirty="0">
                <a:solidFill>
                  <a:srgbClr val="000000"/>
                </a:solidFill>
              </a:rPr>
              <a:t>A</a:t>
            </a:r>
            <a:r>
              <a:rPr sz="2000" dirty="0">
                <a:solidFill>
                  <a:srgbClr val="000000"/>
                </a:solidFill>
              </a:rPr>
              <a:t>djudicated  </a:t>
            </a:r>
            <a:r>
              <a:rPr sz="3001" dirty="0">
                <a:solidFill>
                  <a:schemeClr val="accent4">
                    <a:lumMod val="75000"/>
                  </a:schemeClr>
                </a:solidFill>
                <a:highlight>
                  <a:srgbClr val="FFFF00"/>
                </a:highlight>
              </a:rPr>
              <a:t>98.77%</a:t>
            </a:r>
            <a:r>
              <a:rPr sz="2000" dirty="0">
                <a:solidFill>
                  <a:srgbClr val="000000"/>
                </a:solidFill>
              </a:rPr>
              <a:t> </a:t>
            </a:r>
            <a:r>
              <a:rPr lang="en-US" sz="2000" dirty="0">
                <a:solidFill>
                  <a:srgbClr val="000000"/>
                </a:solidFill>
              </a:rPr>
              <a:t>Adjudication Percentage</a:t>
            </a:r>
            <a:endParaRPr lang="en-US" sz="2000" dirty="0">
              <a:latin typeface="TheSans" panose="020B0503040302020203" pitchFamily="34" charset="-78"/>
            </a:endParaRPr>
          </a:p>
        </p:txBody>
      </p:sp>
      <p:graphicFrame>
        <p:nvGraphicFramePr>
          <p:cNvPr id="7" name="Chart 6"/>
          <p:cNvGraphicFramePr/>
          <p:nvPr>
            <p:extLst>
              <p:ext uri="{D42A27DB-BD31-4B8C-83A1-F6EECF244321}">
                <p14:modId xmlns:p14="http://schemas.microsoft.com/office/powerpoint/2010/main" val="699169455"/>
              </p:ext>
            </p:extLst>
          </p:nvPr>
        </p:nvGraphicFramePr>
        <p:xfrm>
          <a:off x="5844110" y="4726634"/>
          <a:ext cx="3657600" cy="2011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p:nvPr>
            <p:extLst>
              <p:ext uri="{D42A27DB-BD31-4B8C-83A1-F6EECF244321}">
                <p14:modId xmlns:p14="http://schemas.microsoft.com/office/powerpoint/2010/main" val="3995170122"/>
              </p:ext>
            </p:extLst>
          </p:nvPr>
        </p:nvGraphicFramePr>
        <p:xfrm>
          <a:off x="4015310" y="2332960"/>
          <a:ext cx="3657600" cy="21374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p:nvPr>
            <p:extLst>
              <p:ext uri="{D42A27DB-BD31-4B8C-83A1-F6EECF244321}">
                <p14:modId xmlns:p14="http://schemas.microsoft.com/office/powerpoint/2010/main" val="3767076382"/>
              </p:ext>
            </p:extLst>
          </p:nvPr>
        </p:nvGraphicFramePr>
        <p:xfrm>
          <a:off x="1967876" y="4665431"/>
          <a:ext cx="3657600" cy="213408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extLst>
              <p:ext uri="{D42A27DB-BD31-4B8C-83A1-F6EECF244321}">
                <p14:modId xmlns:p14="http://schemas.microsoft.com/office/powerpoint/2010/main" val="289368146"/>
              </p:ext>
            </p:extLst>
          </p:nvPr>
        </p:nvGraphicFramePr>
        <p:xfrm>
          <a:off x="139076" y="2395840"/>
          <a:ext cx="3657600" cy="201168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0"/>
          <p:cNvGraphicFramePr/>
          <p:nvPr>
            <p:extLst>
              <p:ext uri="{D42A27DB-BD31-4B8C-83A1-F6EECF244321}">
                <p14:modId xmlns:p14="http://schemas.microsoft.com/office/powerpoint/2010/main" val="1846011879"/>
              </p:ext>
            </p:extLst>
          </p:nvPr>
        </p:nvGraphicFramePr>
        <p:xfrm>
          <a:off x="7891544" y="2423160"/>
          <a:ext cx="3657600" cy="2011680"/>
        </p:xfrm>
        <a:graphic>
          <a:graphicData uri="http://schemas.openxmlformats.org/drawingml/2006/chart">
            <c:chart xmlns:c="http://schemas.openxmlformats.org/drawingml/2006/chart" xmlns:r="http://schemas.openxmlformats.org/officeDocument/2006/relationships" r:id="rId6"/>
          </a:graphicData>
        </a:graphic>
      </p:graphicFrame>
      <p:sp>
        <p:nvSpPr>
          <p:cNvPr id="16" name="TextBox 21">
            <a:extLst>
              <a:ext uri="{FF2B5EF4-FFF2-40B4-BE49-F238E27FC236}">
                <a16:creationId xmlns:a16="http://schemas.microsoft.com/office/drawing/2014/main" id="{174F0D5C-930B-1EE2-DDFC-9666D4B2A0A7}"/>
              </a:ext>
            </a:extLst>
          </p:cNvPr>
          <p:cNvSpPr txBox="1"/>
          <p:nvPr/>
        </p:nvSpPr>
        <p:spPr>
          <a:xfrm>
            <a:off x="6420587" y="6599815"/>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Tree>
    <p:extLst>
      <p:ext uri="{BB962C8B-B14F-4D97-AF65-F5344CB8AC3E}">
        <p14:creationId xmlns:p14="http://schemas.microsoft.com/office/powerpoint/2010/main" val="30847033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5042" y="1706920"/>
            <a:ext cx="11512084" cy="861903"/>
          </a:xfrm>
          <a:prstGeom prst="rect">
            <a:avLst/>
          </a:prstGeom>
        </p:spPr>
        <p:txBody>
          <a:bodyPr wrap="square">
            <a:spAutoFit/>
          </a:bodyPr>
          <a:lstStyle/>
          <a:p>
            <a:pPr algn="l">
              <a:defRPr b="1">
                <a:cs typeface="TheSans" panose="020B0503040302020203" pitchFamily="34" charset="-78"/>
              </a:defRPr>
            </a:pPr>
            <a:r>
              <a:rPr sz="2000" dirty="0">
                <a:solidFill>
                  <a:srgbClr val="000000"/>
                </a:solidFill>
                <a:latin typeface="TheSans" panose="020B0503040302020203" pitchFamily="34" charset="-78"/>
              </a:rPr>
              <a:t> </a:t>
            </a:r>
            <a:r>
              <a:rPr sz="3001" dirty="0">
                <a:solidFill>
                  <a:schemeClr val="accent4">
                    <a:lumMod val="75000"/>
                  </a:schemeClr>
                </a:solidFill>
                <a:highlight>
                  <a:srgbClr val="FFFF00"/>
                </a:highlight>
                <a:latin typeface="TheSans" panose="020B0503040302020203" pitchFamily="34" charset="-78"/>
                <a:cs typeface="TheSans" panose="020B0503040302020203"/>
              </a:rPr>
              <a:t>1,530</a:t>
            </a:r>
            <a:r>
              <a:rPr sz="2000" dirty="0">
                <a:solidFill>
                  <a:srgbClr val="000000"/>
                </a:solidFill>
                <a:latin typeface="TheSans" panose="020B0503040302020203" pitchFamily="34" charset="-78"/>
                <a:cs typeface="TheSans" panose="020B0503040302020203"/>
              </a:rPr>
              <a:t> </a:t>
            </a:r>
            <a:r>
              <a:rPr lang="en-US" sz="2000" dirty="0">
                <a:solidFill>
                  <a:srgbClr val="000000"/>
                </a:solidFill>
                <a:latin typeface="TheSans" panose="020B0503040302020203" pitchFamily="34" charset="-78"/>
                <a:cs typeface="TheSans" panose="020B0503040302020203"/>
              </a:rPr>
              <a:t>C</a:t>
            </a:r>
            <a:r>
              <a:rPr sz="2000" dirty="0">
                <a:solidFill>
                  <a:srgbClr val="000000"/>
                </a:solidFill>
                <a:latin typeface="TheSans" panose="020B0503040302020203" pitchFamily="34" charset="-78"/>
                <a:cs typeface="TheSans" panose="020B0503040302020203"/>
              </a:rPr>
              <a:t>ommercial cases </a:t>
            </a:r>
            <a:r>
              <a:rPr sz="3001" dirty="0">
                <a:solidFill>
                  <a:schemeClr val="accent4">
                    <a:lumMod val="75000"/>
                  </a:schemeClr>
                </a:solidFill>
                <a:highlight>
                  <a:srgbClr val="FFFF00"/>
                </a:highlight>
                <a:latin typeface="TheSans" panose="020B0503040302020203" pitchFamily="34" charset="-78"/>
                <a:cs typeface="TheSans" panose="020B0503040302020203"/>
              </a:rPr>
              <a:t>1,477</a:t>
            </a:r>
            <a:r>
              <a:rPr sz="2000" dirty="0">
                <a:solidFill>
                  <a:srgbClr val="000000"/>
                </a:solidFill>
                <a:latin typeface="TheSans" panose="020B0503040302020203" pitchFamily="34" charset="-78"/>
                <a:cs typeface="TheSans" panose="020B0503040302020203"/>
              </a:rPr>
              <a:t>  </a:t>
            </a:r>
            <a:r>
              <a:rPr lang="en-US" sz="2000" b="1" dirty="0">
                <a:solidFill>
                  <a:srgbClr val="000000"/>
                </a:solidFill>
                <a:latin typeface="TheSans" panose="020B0503040302020203" pitchFamily="34" charset="-78"/>
                <a:cs typeface="TheSans" panose="020B0503040302020203"/>
              </a:rPr>
              <a:t>Rendered </a:t>
            </a:r>
            <a:r>
              <a:rPr sz="3001" dirty="0">
                <a:solidFill>
                  <a:schemeClr val="accent4">
                    <a:lumMod val="75000"/>
                  </a:schemeClr>
                </a:solidFill>
                <a:latin typeface="TheSans" panose="020B0503040302020203" pitchFamily="34" charset="-78"/>
                <a:cs typeface="TheSans" panose="020B0503040302020203"/>
              </a:rPr>
              <a:t>97%</a:t>
            </a:r>
            <a:r>
              <a:rPr lang="en-US" sz="3001" dirty="0">
                <a:solidFill>
                  <a:schemeClr val="accent4">
                    <a:lumMod val="75000"/>
                  </a:schemeClr>
                </a:solidFill>
                <a:latin typeface="TheSans" panose="020B0503040302020203" pitchFamily="34" charset="-78"/>
                <a:cs typeface="TheSans" panose="020B0503040302020203"/>
              </a:rPr>
              <a:t> </a:t>
            </a:r>
            <a:r>
              <a:rPr lang="en-US" sz="2000" dirty="0">
                <a:latin typeface="TheSans" panose="020B0503040302020203" pitchFamily="34" charset="-78"/>
                <a:cs typeface="TheSans" panose="020B0503040302020203"/>
              </a:rPr>
              <a:t>Adjudication Percentage </a:t>
            </a:r>
            <a:r>
              <a:rPr sz="3001" dirty="0">
                <a:solidFill>
                  <a:schemeClr val="accent4">
                    <a:lumMod val="75000"/>
                  </a:schemeClr>
                </a:solidFill>
                <a:cs typeface="TheSans" panose="020B0503040302020203"/>
              </a:rPr>
              <a:t>149</a:t>
            </a:r>
            <a:r>
              <a:rPr sz="3001" dirty="0">
                <a:solidFill>
                  <a:schemeClr val="accent4">
                    <a:lumMod val="75000"/>
                  </a:schemeClr>
                </a:solidFill>
                <a:latin typeface="TheSans" panose="020B0503040302020203" pitchFamily="34" charset="-78"/>
                <a:cs typeface="TheSans" panose="020B0503040302020203"/>
              </a:rPr>
              <a:t> </a:t>
            </a:r>
            <a:endParaRPr lang="en-US" sz="3001" dirty="0">
              <a:solidFill>
                <a:schemeClr val="accent4">
                  <a:lumMod val="75000"/>
                </a:schemeClr>
              </a:solidFill>
              <a:latin typeface="TheSans" panose="020B0503040302020203" pitchFamily="34" charset="-78"/>
              <a:cs typeface="TheSans" panose="020B0503040302020203"/>
            </a:endParaRPr>
          </a:p>
          <a:p>
            <a:pPr algn="l">
              <a:defRPr b="1">
                <a:cs typeface="TheSans" panose="020B0503040302020203" pitchFamily="34" charset="-78"/>
              </a:defRPr>
            </a:pPr>
            <a:r>
              <a:rPr lang="en-US" sz="2000" dirty="0">
                <a:solidFill>
                  <a:srgbClr val="000000"/>
                </a:solidFill>
                <a:latin typeface="TheSans" panose="020B0503040302020203" pitchFamily="34" charset="-78"/>
                <a:cs typeface="TheSans" panose="020B0503040302020203"/>
              </a:rPr>
              <a:t>C</a:t>
            </a:r>
            <a:r>
              <a:rPr sz="2000" dirty="0">
                <a:solidFill>
                  <a:srgbClr val="000000"/>
                </a:solidFill>
                <a:latin typeface="TheSans" panose="020B0503040302020203" pitchFamily="34" charset="-78"/>
                <a:cs typeface="TheSans" panose="020B0503040302020203"/>
              </a:rPr>
              <a:t>ases </a:t>
            </a:r>
            <a:r>
              <a:rPr lang="en-US" sz="2000" dirty="0">
                <a:solidFill>
                  <a:srgbClr val="000000"/>
                </a:solidFill>
                <a:latin typeface="TheSans" panose="020B0503040302020203" pitchFamily="34" charset="-78"/>
                <a:cs typeface="TheSans" panose="020B0503040302020203"/>
              </a:rPr>
              <a:t>C</a:t>
            </a:r>
            <a:r>
              <a:rPr sz="2000" dirty="0">
                <a:solidFill>
                  <a:srgbClr val="000000"/>
                </a:solidFill>
                <a:latin typeface="TheSans" panose="020B0503040302020203" pitchFamily="34" charset="-78"/>
                <a:cs typeface="TheSans" panose="020B0503040302020203"/>
              </a:rPr>
              <a:t>arried forward to 2020</a:t>
            </a:r>
            <a:endParaRPr lang="en-US" sz="2000" dirty="0">
              <a:latin typeface="TheSans" panose="020B0503040302020203" pitchFamily="34" charset="-78"/>
              <a:cs typeface="TheSans" panose="020B0503040302020203"/>
            </a:endParaRPr>
          </a:p>
        </p:txBody>
      </p:sp>
      <p:sp>
        <p:nvSpPr>
          <p:cNvPr id="6" name="Title 1"/>
          <p:cNvSpPr txBox="1">
            <a:spLocks/>
          </p:cNvSpPr>
          <p:nvPr/>
        </p:nvSpPr>
        <p:spPr>
          <a:xfrm>
            <a:off x="305484" y="747515"/>
            <a:ext cx="9587816" cy="787616"/>
          </a:xfrm>
          <a:prstGeom prst="rect">
            <a:avLst/>
          </a:prstGeom>
        </p:spPr>
        <p:txBody>
          <a:bodyPr vert="horz" lIns="91440" tIns="45721" rIns="91440" bIns="45721"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defRPr sz="3000" b="1">
                <a:solidFill>
                  <a:schemeClr val="accent4">
                    <a:lumMod val="75000"/>
                  </a:schemeClr>
                </a:solidFill>
                <a:latin typeface="TheSans" panose="020B0503040302020203" pitchFamily="34" charset="-78"/>
                <a:cs typeface="TheSans" panose="020B0503040302020203" pitchFamily="34" charset="-78"/>
              </a:defRPr>
            </a:pPr>
            <a:r>
              <a:rPr lang="en-US" dirty="0"/>
              <a:t>Commercial Cases</a:t>
            </a:r>
            <a:r>
              <a:rPr dirty="0"/>
              <a:t> </a:t>
            </a:r>
            <a:r>
              <a:rPr lang="en-US" dirty="0"/>
              <a:t>t</a:t>
            </a:r>
            <a:r>
              <a:rPr dirty="0"/>
              <a:t>owards Leadership and Global Competitiveness</a:t>
            </a:r>
            <a:endParaRPr lang="en-US" sz="3000" b="1" dirty="0">
              <a:solidFill>
                <a:schemeClr val="accent4">
                  <a:lumMod val="75000"/>
                </a:schemeClr>
              </a:solidFill>
              <a:latin typeface="TheSans" panose="020B0503040302020203" pitchFamily="34" charset="-78"/>
              <a:cs typeface="TheSans" panose="020B0503040302020203" pitchFamily="34" charset="-78"/>
            </a:endParaRPr>
          </a:p>
        </p:txBody>
      </p:sp>
      <p:graphicFrame>
        <p:nvGraphicFramePr>
          <p:cNvPr id="7" name="Chart 6"/>
          <p:cNvGraphicFramePr/>
          <p:nvPr>
            <p:extLst>
              <p:ext uri="{D42A27DB-BD31-4B8C-83A1-F6EECF244321}">
                <p14:modId xmlns:p14="http://schemas.microsoft.com/office/powerpoint/2010/main" val="3765202775"/>
              </p:ext>
            </p:extLst>
          </p:nvPr>
        </p:nvGraphicFramePr>
        <p:xfrm>
          <a:off x="3788588" y="2516258"/>
          <a:ext cx="3657600" cy="2011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p:nvPr>
            <p:extLst>
              <p:ext uri="{D42A27DB-BD31-4B8C-83A1-F6EECF244321}">
                <p14:modId xmlns:p14="http://schemas.microsoft.com/office/powerpoint/2010/main" val="943356224"/>
              </p:ext>
            </p:extLst>
          </p:nvPr>
        </p:nvGraphicFramePr>
        <p:xfrm>
          <a:off x="7568869" y="2602112"/>
          <a:ext cx="3657600" cy="20116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p:nvPr>
            <p:extLst>
              <p:ext uri="{D42A27DB-BD31-4B8C-83A1-F6EECF244321}">
                <p14:modId xmlns:p14="http://schemas.microsoft.com/office/powerpoint/2010/main" val="37169331"/>
              </p:ext>
            </p:extLst>
          </p:nvPr>
        </p:nvGraphicFramePr>
        <p:xfrm>
          <a:off x="69648" y="2463612"/>
          <a:ext cx="3657600" cy="21501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extLst>
              <p:ext uri="{D42A27DB-BD31-4B8C-83A1-F6EECF244321}">
                <p14:modId xmlns:p14="http://schemas.microsoft.com/office/powerpoint/2010/main" val="1699688358"/>
              </p:ext>
            </p:extLst>
          </p:nvPr>
        </p:nvGraphicFramePr>
        <p:xfrm>
          <a:off x="1678743" y="4760942"/>
          <a:ext cx="3657600" cy="21306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0"/>
          <p:cNvGraphicFramePr/>
          <p:nvPr>
            <p:extLst>
              <p:ext uri="{D42A27DB-BD31-4B8C-83A1-F6EECF244321}">
                <p14:modId xmlns:p14="http://schemas.microsoft.com/office/powerpoint/2010/main" val="1559330831"/>
              </p:ext>
            </p:extLst>
          </p:nvPr>
        </p:nvGraphicFramePr>
        <p:xfrm>
          <a:off x="5951084" y="4742450"/>
          <a:ext cx="3657600" cy="214917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939980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14325" y="840864"/>
            <a:ext cx="7854484" cy="787616"/>
          </a:xfrm>
          <a:prstGeom prst="rect">
            <a:avLst/>
          </a:prstGeom>
        </p:spPr>
        <p:txBody>
          <a:bodyPr vert="horz" lIns="91440" tIns="45721" rIns="91440" bIns="45721"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defRPr sz="3000" b="1">
                <a:solidFill>
                  <a:schemeClr val="accent4">
                    <a:lumMod val="75000"/>
                  </a:schemeClr>
                </a:solidFill>
                <a:latin typeface="TheSans" panose="020B0503040302020203" pitchFamily="34" charset="-78"/>
                <a:cs typeface="TheSans" panose="020B0503040302020203" pitchFamily="34" charset="-78"/>
              </a:defRPr>
            </a:pPr>
            <a:r>
              <a:rPr dirty="0"/>
              <a:t>Court of First Instance</a:t>
            </a:r>
            <a:r>
              <a:rPr lang="en-US" dirty="0"/>
              <a:t> -</a:t>
            </a:r>
            <a:r>
              <a:rPr dirty="0"/>
              <a:t> 18 Judicial Circuit </a:t>
            </a:r>
            <a:endParaRPr lang="en-US" sz="3000" b="1" dirty="0">
              <a:solidFill>
                <a:schemeClr val="accent4">
                  <a:lumMod val="75000"/>
                </a:schemeClr>
              </a:solidFill>
              <a:latin typeface="TheSans" panose="020B0503040302020203" pitchFamily="34" charset="-78"/>
              <a:cs typeface="TheSans" panose="020B0503040302020203" pitchFamily="34" charset="-78"/>
            </a:endParaRPr>
          </a:p>
        </p:txBody>
      </p:sp>
      <p:sp>
        <p:nvSpPr>
          <p:cNvPr id="6" name="Rectangle 5"/>
          <p:cNvSpPr/>
          <p:nvPr/>
        </p:nvSpPr>
        <p:spPr>
          <a:xfrm>
            <a:off x="228540" y="1628480"/>
            <a:ext cx="8915459" cy="554126"/>
          </a:xfrm>
          <a:prstGeom prst="rect">
            <a:avLst/>
          </a:prstGeom>
        </p:spPr>
        <p:txBody>
          <a:bodyPr wrap="square">
            <a:spAutoFit/>
          </a:bodyPr>
          <a:lstStyle/>
          <a:p>
            <a:pPr algn="l">
              <a:defRPr b="1">
                <a:latin typeface="TheSans" panose="020B0503040302020203" pitchFamily="34" charset="-78"/>
                <a:cs typeface="TheSans" panose="020B0503040302020203" pitchFamily="34" charset="-78"/>
              </a:defRPr>
            </a:pPr>
            <a:r>
              <a:rPr sz="3001" dirty="0">
                <a:solidFill>
                  <a:schemeClr val="accent4">
                    <a:lumMod val="75000"/>
                  </a:schemeClr>
                </a:solidFill>
                <a:highlight>
                  <a:srgbClr val="FFFF00"/>
                </a:highlight>
              </a:rPr>
              <a:t>3911</a:t>
            </a:r>
            <a:r>
              <a:rPr lang="en-US" sz="2000" dirty="0">
                <a:solidFill>
                  <a:srgbClr val="000000"/>
                </a:solidFill>
                <a:highlight>
                  <a:srgbClr val="FFFF00"/>
                </a:highlight>
              </a:rPr>
              <a:t> </a:t>
            </a:r>
            <a:r>
              <a:rPr lang="en-US" sz="2000" b="1" dirty="0">
                <a:solidFill>
                  <a:srgbClr val="000000"/>
                </a:solidFill>
                <a:cs typeface="TheSans" panose="020B0503040302020203" pitchFamily="34" charset="-78"/>
              </a:rPr>
              <a:t>Filed Cases</a:t>
            </a:r>
            <a:r>
              <a:rPr sz="3001" dirty="0">
                <a:solidFill>
                  <a:schemeClr val="accent4">
                    <a:lumMod val="75000"/>
                  </a:schemeClr>
                </a:solidFill>
              </a:rPr>
              <a:t>3842</a:t>
            </a:r>
            <a:r>
              <a:rPr sz="2000" dirty="0">
                <a:solidFill>
                  <a:srgbClr val="000000"/>
                </a:solidFill>
              </a:rPr>
              <a:t> </a:t>
            </a:r>
            <a:r>
              <a:rPr lang="en-US" sz="2000" dirty="0">
                <a:solidFill>
                  <a:srgbClr val="000000"/>
                </a:solidFill>
              </a:rPr>
              <a:t>A</a:t>
            </a:r>
            <a:r>
              <a:rPr sz="2000" dirty="0">
                <a:solidFill>
                  <a:srgbClr val="000000"/>
                </a:solidFill>
              </a:rPr>
              <a:t>djudicated  </a:t>
            </a:r>
            <a:r>
              <a:rPr sz="3001" dirty="0">
                <a:solidFill>
                  <a:schemeClr val="accent4">
                    <a:lumMod val="75000"/>
                  </a:schemeClr>
                </a:solidFill>
              </a:rPr>
              <a:t>99% </a:t>
            </a:r>
            <a:r>
              <a:rPr lang="en-US" sz="2000" dirty="0">
                <a:solidFill>
                  <a:srgbClr val="000000"/>
                </a:solidFill>
              </a:rPr>
              <a:t>Adjudication Percentage</a:t>
            </a:r>
            <a:endParaRPr lang="en-US" sz="2000" dirty="0">
              <a:latin typeface="TheSans" panose="020B0503040302020203" pitchFamily="34" charset="-78"/>
              <a:cs typeface="TheSans" panose="020B0503040302020203" pitchFamily="34" charset="-78"/>
            </a:endParaRPr>
          </a:p>
        </p:txBody>
      </p:sp>
      <p:graphicFrame>
        <p:nvGraphicFramePr>
          <p:cNvPr id="7" name="Chart 6"/>
          <p:cNvGraphicFramePr/>
          <p:nvPr>
            <p:extLst>
              <p:ext uri="{D42A27DB-BD31-4B8C-83A1-F6EECF244321}">
                <p14:modId xmlns:p14="http://schemas.microsoft.com/office/powerpoint/2010/main" val="2650300671"/>
              </p:ext>
            </p:extLst>
          </p:nvPr>
        </p:nvGraphicFramePr>
        <p:xfrm>
          <a:off x="5984583" y="4573831"/>
          <a:ext cx="3657600" cy="224468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p:nvPr>
            <p:extLst>
              <p:ext uri="{D42A27DB-BD31-4B8C-83A1-F6EECF244321}">
                <p14:modId xmlns:p14="http://schemas.microsoft.com/office/powerpoint/2010/main" val="477810331"/>
              </p:ext>
            </p:extLst>
          </p:nvPr>
        </p:nvGraphicFramePr>
        <p:xfrm>
          <a:off x="3888752" y="2360786"/>
          <a:ext cx="3657600" cy="20116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p:nvPr>
            <p:extLst>
              <p:ext uri="{D42A27DB-BD31-4B8C-83A1-F6EECF244321}">
                <p14:modId xmlns:p14="http://schemas.microsoft.com/office/powerpoint/2010/main" val="1827617211"/>
              </p:ext>
            </p:extLst>
          </p:nvPr>
        </p:nvGraphicFramePr>
        <p:xfrm>
          <a:off x="2132585" y="4627323"/>
          <a:ext cx="3657600" cy="213831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extLst>
              <p:ext uri="{D42A27DB-BD31-4B8C-83A1-F6EECF244321}">
                <p14:modId xmlns:p14="http://schemas.microsoft.com/office/powerpoint/2010/main" val="4157704514"/>
              </p:ext>
            </p:extLst>
          </p:nvPr>
        </p:nvGraphicFramePr>
        <p:xfrm>
          <a:off x="158519" y="2357321"/>
          <a:ext cx="3657600" cy="201168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0"/>
          <p:cNvGraphicFramePr/>
          <p:nvPr>
            <p:extLst>
              <p:ext uri="{D42A27DB-BD31-4B8C-83A1-F6EECF244321}">
                <p14:modId xmlns:p14="http://schemas.microsoft.com/office/powerpoint/2010/main" val="2235717140"/>
              </p:ext>
            </p:extLst>
          </p:nvPr>
        </p:nvGraphicFramePr>
        <p:xfrm>
          <a:off x="7618985" y="2416096"/>
          <a:ext cx="3657600" cy="2011680"/>
        </p:xfrm>
        <a:graphic>
          <a:graphicData uri="http://schemas.openxmlformats.org/drawingml/2006/chart">
            <c:chart xmlns:c="http://schemas.openxmlformats.org/drawingml/2006/chart" xmlns:r="http://schemas.openxmlformats.org/officeDocument/2006/relationships" r:id="rId6"/>
          </a:graphicData>
        </a:graphic>
      </p:graphicFrame>
      <p:sp>
        <p:nvSpPr>
          <p:cNvPr id="3" name="TextBox 21">
            <a:extLst>
              <a:ext uri="{FF2B5EF4-FFF2-40B4-BE49-F238E27FC236}">
                <a16:creationId xmlns:a16="http://schemas.microsoft.com/office/drawing/2014/main" id="{174F0D5C-930B-1EE2-DDFC-9666D4B2A0A7}"/>
              </a:ext>
            </a:extLst>
          </p:cNvPr>
          <p:cNvSpPr txBox="1"/>
          <p:nvPr/>
        </p:nvSpPr>
        <p:spPr>
          <a:xfrm>
            <a:off x="2775804" y="6488641"/>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rPr dirty="0"/>
              <a:t>2020	2019	2018</a:t>
            </a:r>
          </a:p>
        </p:txBody>
      </p:sp>
    </p:spTree>
    <p:extLst>
      <p:ext uri="{BB962C8B-B14F-4D97-AF65-F5344CB8AC3E}">
        <p14:creationId xmlns:p14="http://schemas.microsoft.com/office/powerpoint/2010/main" val="9230819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BD50A-A2D2-807B-55F9-A8A8CB3F8FC5}"/>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FBF75363-CA49-BFF8-BE5A-2A723E86E9D6}"/>
              </a:ext>
            </a:extLst>
          </p:cNvPr>
          <p:cNvSpPr txBox="1">
            <a:spLocks/>
          </p:cNvSpPr>
          <p:nvPr/>
        </p:nvSpPr>
        <p:spPr>
          <a:xfrm>
            <a:off x="314325" y="840864"/>
            <a:ext cx="7854484" cy="787616"/>
          </a:xfrm>
          <a:prstGeom prst="rect">
            <a:avLst/>
          </a:prstGeom>
        </p:spPr>
        <p:txBody>
          <a:bodyPr vert="horz" lIns="91440" tIns="45721" rIns="91440" bIns="45721"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defRPr sz="3000" b="1">
                <a:solidFill>
                  <a:schemeClr val="accent4">
                    <a:lumMod val="75000"/>
                  </a:schemeClr>
                </a:solidFill>
                <a:latin typeface="TheSans" panose="020B0503040302020203" pitchFamily="34" charset="-78"/>
                <a:cs typeface="TheSans" panose="020B0503040302020203" pitchFamily="34" charset="-78"/>
              </a:defRPr>
            </a:pPr>
            <a:r>
              <a:rPr dirty="0"/>
              <a:t>Court of First Instance</a:t>
            </a:r>
            <a:r>
              <a:rPr lang="en-US" dirty="0"/>
              <a:t> -</a:t>
            </a:r>
            <a:r>
              <a:rPr dirty="0"/>
              <a:t> 18 Judicial Circuit </a:t>
            </a:r>
            <a:endParaRPr lang="en-US" sz="3000" b="1" dirty="0">
              <a:solidFill>
                <a:schemeClr val="accent4">
                  <a:lumMod val="75000"/>
                </a:schemeClr>
              </a:solidFill>
              <a:latin typeface="TheSans" panose="020B0503040302020203" pitchFamily="34" charset="-78"/>
              <a:cs typeface="TheSans" panose="020B0503040302020203" pitchFamily="34" charset="-78"/>
            </a:endParaRPr>
          </a:p>
        </p:txBody>
      </p:sp>
      <p:sp>
        <p:nvSpPr>
          <p:cNvPr id="6" name="Rectangle 5">
            <a:extLst>
              <a:ext uri="{FF2B5EF4-FFF2-40B4-BE49-F238E27FC236}">
                <a16:creationId xmlns:a16="http://schemas.microsoft.com/office/drawing/2014/main" id="{C85A59D6-FF1F-540A-5B97-78884797B8CD}"/>
              </a:ext>
            </a:extLst>
          </p:cNvPr>
          <p:cNvSpPr/>
          <p:nvPr/>
        </p:nvSpPr>
        <p:spPr>
          <a:xfrm>
            <a:off x="314325" y="1628480"/>
            <a:ext cx="8915459" cy="554126"/>
          </a:xfrm>
          <a:prstGeom prst="rect">
            <a:avLst/>
          </a:prstGeom>
        </p:spPr>
        <p:txBody>
          <a:bodyPr wrap="square">
            <a:spAutoFit/>
          </a:bodyPr>
          <a:lstStyle/>
          <a:p>
            <a:pPr algn="l">
              <a:defRPr b="1">
                <a:latin typeface="TheSans" panose="020B0503040302020203" pitchFamily="34" charset="-78"/>
                <a:cs typeface="TheSans" panose="020B0503040302020203" pitchFamily="34" charset="-78"/>
              </a:defRPr>
            </a:pPr>
            <a:r>
              <a:rPr sz="3001" dirty="0">
                <a:solidFill>
                  <a:schemeClr val="accent4">
                    <a:lumMod val="75000"/>
                  </a:schemeClr>
                </a:solidFill>
                <a:highlight>
                  <a:srgbClr val="FFFF00"/>
                </a:highlight>
              </a:rPr>
              <a:t>3911</a:t>
            </a:r>
            <a:r>
              <a:rPr lang="en-US" sz="2000" dirty="0">
                <a:solidFill>
                  <a:srgbClr val="000000"/>
                </a:solidFill>
                <a:highlight>
                  <a:srgbClr val="FFFF00"/>
                </a:highlight>
              </a:rPr>
              <a:t> </a:t>
            </a:r>
            <a:r>
              <a:rPr lang="en-US" sz="2000" b="1" dirty="0">
                <a:solidFill>
                  <a:srgbClr val="000000"/>
                </a:solidFill>
                <a:cs typeface="TheSans" panose="020B0503040302020203" pitchFamily="34" charset="-78"/>
              </a:rPr>
              <a:t>Filed Cases</a:t>
            </a:r>
            <a:r>
              <a:rPr sz="3001" dirty="0">
                <a:solidFill>
                  <a:schemeClr val="accent4">
                    <a:lumMod val="75000"/>
                  </a:schemeClr>
                </a:solidFill>
              </a:rPr>
              <a:t>3842</a:t>
            </a:r>
            <a:r>
              <a:rPr sz="2000" dirty="0">
                <a:solidFill>
                  <a:srgbClr val="000000"/>
                </a:solidFill>
              </a:rPr>
              <a:t> </a:t>
            </a:r>
            <a:r>
              <a:rPr lang="en-US" sz="2000" dirty="0">
                <a:solidFill>
                  <a:srgbClr val="000000"/>
                </a:solidFill>
              </a:rPr>
              <a:t>A</a:t>
            </a:r>
            <a:r>
              <a:rPr sz="2000" dirty="0">
                <a:solidFill>
                  <a:srgbClr val="000000"/>
                </a:solidFill>
              </a:rPr>
              <a:t>djudicated  </a:t>
            </a:r>
            <a:r>
              <a:rPr sz="3001" dirty="0">
                <a:solidFill>
                  <a:schemeClr val="accent4">
                    <a:lumMod val="75000"/>
                  </a:schemeClr>
                </a:solidFill>
              </a:rPr>
              <a:t>99% </a:t>
            </a:r>
            <a:r>
              <a:rPr lang="en-US" sz="2000" dirty="0">
                <a:solidFill>
                  <a:srgbClr val="000000"/>
                </a:solidFill>
              </a:rPr>
              <a:t>Adjudication Percentage</a:t>
            </a:r>
            <a:endParaRPr lang="en-US" sz="2000" dirty="0">
              <a:latin typeface="TheSans" panose="020B0503040302020203" pitchFamily="34" charset="-78"/>
              <a:cs typeface="TheSans" panose="020B0503040302020203" pitchFamily="34" charset="-78"/>
            </a:endParaRPr>
          </a:p>
        </p:txBody>
      </p:sp>
      <p:graphicFrame>
        <p:nvGraphicFramePr>
          <p:cNvPr id="7" name="Chart 6">
            <a:extLst>
              <a:ext uri="{FF2B5EF4-FFF2-40B4-BE49-F238E27FC236}">
                <a16:creationId xmlns:a16="http://schemas.microsoft.com/office/drawing/2014/main" id="{5EDC9567-8444-D6F3-8110-FEC75F9297E2}"/>
              </a:ext>
            </a:extLst>
          </p:cNvPr>
          <p:cNvGraphicFramePr/>
          <p:nvPr/>
        </p:nvGraphicFramePr>
        <p:xfrm>
          <a:off x="5984583" y="4573831"/>
          <a:ext cx="3657600" cy="224468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1E71E5E4-16A8-4C1B-627C-58DCE3828283}"/>
              </a:ext>
            </a:extLst>
          </p:cNvPr>
          <p:cNvGraphicFramePr/>
          <p:nvPr/>
        </p:nvGraphicFramePr>
        <p:xfrm>
          <a:off x="3888752" y="2360786"/>
          <a:ext cx="3657600" cy="20116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D8E7DEF2-3A35-5993-679E-7E34C9076687}"/>
              </a:ext>
            </a:extLst>
          </p:cNvPr>
          <p:cNvGraphicFramePr/>
          <p:nvPr/>
        </p:nvGraphicFramePr>
        <p:xfrm>
          <a:off x="2132585" y="4627323"/>
          <a:ext cx="3657600" cy="213831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a:extLst>
              <a:ext uri="{FF2B5EF4-FFF2-40B4-BE49-F238E27FC236}">
                <a16:creationId xmlns:a16="http://schemas.microsoft.com/office/drawing/2014/main" id="{6C499FD4-2449-172D-D804-852800EA1931}"/>
              </a:ext>
            </a:extLst>
          </p:cNvPr>
          <p:cNvGraphicFramePr/>
          <p:nvPr/>
        </p:nvGraphicFramePr>
        <p:xfrm>
          <a:off x="158519" y="2357321"/>
          <a:ext cx="3657600" cy="201168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0">
            <a:extLst>
              <a:ext uri="{FF2B5EF4-FFF2-40B4-BE49-F238E27FC236}">
                <a16:creationId xmlns:a16="http://schemas.microsoft.com/office/drawing/2014/main" id="{B24B1D85-7993-C41E-ABBB-5C65E1AC5FFE}"/>
              </a:ext>
            </a:extLst>
          </p:cNvPr>
          <p:cNvGraphicFramePr/>
          <p:nvPr>
            <p:extLst>
              <p:ext uri="{D42A27DB-BD31-4B8C-83A1-F6EECF244321}">
                <p14:modId xmlns:p14="http://schemas.microsoft.com/office/powerpoint/2010/main" val="386619242"/>
              </p:ext>
            </p:extLst>
          </p:nvPr>
        </p:nvGraphicFramePr>
        <p:xfrm>
          <a:off x="7618985" y="2416096"/>
          <a:ext cx="3657600" cy="2011680"/>
        </p:xfrm>
        <a:graphic>
          <a:graphicData uri="http://schemas.openxmlformats.org/drawingml/2006/chart">
            <c:chart xmlns:c="http://schemas.openxmlformats.org/drawingml/2006/chart" xmlns:r="http://schemas.openxmlformats.org/officeDocument/2006/relationships" r:id="rId6"/>
          </a:graphicData>
        </a:graphic>
      </p:graphicFrame>
      <p:sp>
        <p:nvSpPr>
          <p:cNvPr id="3" name="TextBox 21">
            <a:extLst>
              <a:ext uri="{FF2B5EF4-FFF2-40B4-BE49-F238E27FC236}">
                <a16:creationId xmlns:a16="http://schemas.microsoft.com/office/drawing/2014/main" id="{E7D5AA8D-39A2-1AAA-A011-A665565ABE19}"/>
              </a:ext>
            </a:extLst>
          </p:cNvPr>
          <p:cNvSpPr txBox="1"/>
          <p:nvPr/>
        </p:nvSpPr>
        <p:spPr>
          <a:xfrm>
            <a:off x="2775804" y="6488641"/>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rPr dirty="0"/>
              <a:t>2020	2019	2018</a:t>
            </a:r>
          </a:p>
        </p:txBody>
      </p:sp>
    </p:spTree>
    <p:extLst>
      <p:ext uri="{BB962C8B-B14F-4D97-AF65-F5344CB8AC3E}">
        <p14:creationId xmlns:p14="http://schemas.microsoft.com/office/powerpoint/2010/main" val="2941018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73869" y="770932"/>
            <a:ext cx="6425733" cy="787616"/>
          </a:xfrm>
          <a:prstGeom prst="rect">
            <a:avLst/>
          </a:prstGeom>
        </p:spPr>
        <p:txBody>
          <a:bodyPr vert="horz" lIns="91440" tIns="45721" rIns="91440" bIns="45721"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defRPr sz="3000" b="1">
                <a:solidFill>
                  <a:schemeClr val="accent4">
                    <a:lumMod val="75000"/>
                  </a:schemeClr>
                </a:solidFill>
                <a:latin typeface="TheSans" panose="020B0503040302020203" pitchFamily="34" charset="-78"/>
                <a:cs typeface="TheSans" panose="020B0503040302020203" pitchFamily="34" charset="-78"/>
              </a:defRPr>
            </a:pPr>
            <a:r>
              <a:rPr dirty="0"/>
              <a:t>Court of Appeal</a:t>
            </a:r>
            <a:endParaRPr lang="en-US" sz="3000" b="1" dirty="0">
              <a:solidFill>
                <a:schemeClr val="accent4">
                  <a:lumMod val="75000"/>
                </a:schemeClr>
              </a:solidFill>
              <a:latin typeface="TheSans" panose="020B0503040302020203" pitchFamily="34" charset="-78"/>
              <a:cs typeface="TheSans" panose="020B0503040302020203" pitchFamily="34" charset="-78"/>
            </a:endParaRPr>
          </a:p>
        </p:txBody>
      </p:sp>
      <p:sp>
        <p:nvSpPr>
          <p:cNvPr id="6" name="Rectangle 5"/>
          <p:cNvSpPr/>
          <p:nvPr/>
        </p:nvSpPr>
        <p:spPr>
          <a:xfrm>
            <a:off x="274177" y="1702156"/>
            <a:ext cx="11068827" cy="400110"/>
          </a:xfrm>
          <a:prstGeom prst="rect">
            <a:avLst/>
          </a:prstGeom>
        </p:spPr>
        <p:txBody>
          <a:bodyPr wrap="square">
            <a:spAutoFit/>
          </a:bodyPr>
          <a:lstStyle/>
          <a:p>
            <a:pPr algn="l">
              <a:defRPr sz="2000" b="1">
                <a:cs typeface="TheSans" panose="020B0503040302020203" pitchFamily="34" charset="-78"/>
              </a:defRPr>
            </a:pPr>
            <a:r>
              <a:rPr dirty="0">
                <a:solidFill>
                  <a:srgbClr val="000000"/>
                </a:solidFill>
                <a:latin typeface="TheSans" panose="020B0503040302020203" pitchFamily="34" charset="-78"/>
              </a:rPr>
              <a:t> </a:t>
            </a:r>
            <a:r>
              <a:rPr dirty="0">
                <a:solidFill>
                  <a:schemeClr val="accent4">
                    <a:lumMod val="75000"/>
                  </a:schemeClr>
                </a:solidFill>
                <a:latin typeface="TheSans" panose="020B0503040302020203" pitchFamily="34" charset="-78"/>
              </a:rPr>
              <a:t>893 </a:t>
            </a:r>
            <a:r>
              <a:rPr lang="en-US" dirty="0">
                <a:solidFill>
                  <a:srgbClr val="000000"/>
                </a:solidFill>
              </a:rPr>
              <a:t>Filed Cases</a:t>
            </a:r>
            <a:r>
              <a:rPr lang="en-US" dirty="0">
                <a:solidFill>
                  <a:schemeClr val="accent4">
                    <a:lumMod val="75000"/>
                  </a:schemeClr>
                </a:solidFill>
              </a:rPr>
              <a:t> </a:t>
            </a:r>
            <a:r>
              <a:rPr dirty="0">
                <a:solidFill>
                  <a:schemeClr val="accent4">
                    <a:lumMod val="75000"/>
                  </a:schemeClr>
                </a:solidFill>
                <a:latin typeface="TheSans" panose="020B0503040302020203" pitchFamily="34" charset="-78"/>
              </a:rPr>
              <a:t>891 </a:t>
            </a:r>
            <a:r>
              <a:rPr lang="en-US" sz="2000" b="1" dirty="0">
                <a:cs typeface="TheSans" panose="020B0503040302020203" pitchFamily="34" charset="-78"/>
              </a:rPr>
              <a:t>A</a:t>
            </a:r>
            <a:r>
              <a:rPr lang="en-US" dirty="0"/>
              <a:t>djudicated</a:t>
            </a:r>
            <a:r>
              <a:rPr dirty="0">
                <a:solidFill>
                  <a:schemeClr val="accent4">
                    <a:lumMod val="75000"/>
                  </a:schemeClr>
                </a:solidFill>
                <a:latin typeface="TheSans" panose="020B0503040302020203" pitchFamily="34" charset="-78"/>
              </a:rPr>
              <a:t> 99.7% </a:t>
            </a:r>
            <a:r>
              <a:rPr lang="en-US" dirty="0"/>
              <a:t>Adjudication Percentage</a:t>
            </a:r>
            <a:r>
              <a:rPr lang="en-US" dirty="0">
                <a:solidFill>
                  <a:schemeClr val="accent4">
                    <a:lumMod val="75000"/>
                  </a:schemeClr>
                </a:solidFill>
              </a:rPr>
              <a:t> </a:t>
            </a:r>
            <a:endParaRPr lang="en-US" sz="2000" dirty="0">
              <a:latin typeface="TheSans" panose="020B0503040302020203" pitchFamily="34" charset="-78"/>
              <a:cs typeface="TheSans" panose="020B0503040302020203" pitchFamily="34" charset="-78"/>
            </a:endParaRPr>
          </a:p>
        </p:txBody>
      </p:sp>
      <p:graphicFrame>
        <p:nvGraphicFramePr>
          <p:cNvPr id="7" name="Chart 6"/>
          <p:cNvGraphicFramePr/>
          <p:nvPr>
            <p:extLst>
              <p:ext uri="{D42A27DB-BD31-4B8C-83A1-F6EECF244321}">
                <p14:modId xmlns:p14="http://schemas.microsoft.com/office/powerpoint/2010/main" val="1259437782"/>
              </p:ext>
            </p:extLst>
          </p:nvPr>
        </p:nvGraphicFramePr>
        <p:xfrm>
          <a:off x="422637" y="2304752"/>
          <a:ext cx="3657600" cy="2011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p:nvPr>
            <p:extLst>
              <p:ext uri="{D42A27DB-BD31-4B8C-83A1-F6EECF244321}">
                <p14:modId xmlns:p14="http://schemas.microsoft.com/office/powerpoint/2010/main" val="3373703181"/>
              </p:ext>
            </p:extLst>
          </p:nvPr>
        </p:nvGraphicFramePr>
        <p:xfrm>
          <a:off x="4080237" y="2304752"/>
          <a:ext cx="3657600" cy="20116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p:nvPr>
            <p:extLst>
              <p:ext uri="{D42A27DB-BD31-4B8C-83A1-F6EECF244321}">
                <p14:modId xmlns:p14="http://schemas.microsoft.com/office/powerpoint/2010/main" val="1617994552"/>
              </p:ext>
            </p:extLst>
          </p:nvPr>
        </p:nvGraphicFramePr>
        <p:xfrm>
          <a:off x="8160474" y="2302004"/>
          <a:ext cx="3657600" cy="212068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extLst>
              <p:ext uri="{D42A27DB-BD31-4B8C-83A1-F6EECF244321}">
                <p14:modId xmlns:p14="http://schemas.microsoft.com/office/powerpoint/2010/main" val="3414971375"/>
              </p:ext>
            </p:extLst>
          </p:nvPr>
        </p:nvGraphicFramePr>
        <p:xfrm>
          <a:off x="2186100" y="4782426"/>
          <a:ext cx="3657600" cy="201168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0"/>
          <p:cNvGraphicFramePr/>
          <p:nvPr>
            <p:extLst>
              <p:ext uri="{D42A27DB-BD31-4B8C-83A1-F6EECF244321}">
                <p14:modId xmlns:p14="http://schemas.microsoft.com/office/powerpoint/2010/main" val="2414694377"/>
              </p:ext>
            </p:extLst>
          </p:nvPr>
        </p:nvGraphicFramePr>
        <p:xfrm>
          <a:off x="5969728" y="4782426"/>
          <a:ext cx="3657600" cy="2011680"/>
        </p:xfrm>
        <a:graphic>
          <a:graphicData uri="http://schemas.openxmlformats.org/drawingml/2006/chart">
            <c:chart xmlns:c="http://schemas.openxmlformats.org/drawingml/2006/chart" xmlns:r="http://schemas.openxmlformats.org/officeDocument/2006/relationships" r:id="rId6"/>
          </a:graphicData>
        </a:graphic>
      </p:graphicFrame>
      <p:sp>
        <p:nvSpPr>
          <p:cNvPr id="3" name="TextBox 21">
            <a:extLst>
              <a:ext uri="{FF2B5EF4-FFF2-40B4-BE49-F238E27FC236}">
                <a16:creationId xmlns:a16="http://schemas.microsoft.com/office/drawing/2014/main" id="{174F0D5C-930B-1EE2-DDFC-9666D4B2A0A7}"/>
              </a:ext>
            </a:extLst>
          </p:cNvPr>
          <p:cNvSpPr txBox="1"/>
          <p:nvPr/>
        </p:nvSpPr>
        <p:spPr>
          <a:xfrm>
            <a:off x="8803693" y="4196557"/>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
        <p:nvSpPr>
          <p:cNvPr id="4" name="TextBox 21">
            <a:extLst>
              <a:ext uri="{FF2B5EF4-FFF2-40B4-BE49-F238E27FC236}">
                <a16:creationId xmlns:a16="http://schemas.microsoft.com/office/drawing/2014/main" id="{174F0D5C-930B-1EE2-DDFC-9666D4B2A0A7}"/>
              </a:ext>
            </a:extLst>
          </p:cNvPr>
          <p:cNvSpPr txBox="1"/>
          <p:nvPr/>
        </p:nvSpPr>
        <p:spPr>
          <a:xfrm>
            <a:off x="4784147" y="4183041"/>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
        <p:nvSpPr>
          <p:cNvPr id="18" name="TextBox 21">
            <a:extLst>
              <a:ext uri="{FF2B5EF4-FFF2-40B4-BE49-F238E27FC236}">
                <a16:creationId xmlns:a16="http://schemas.microsoft.com/office/drawing/2014/main" id="{174F0D5C-930B-1EE2-DDFC-9666D4B2A0A7}"/>
              </a:ext>
            </a:extLst>
          </p:cNvPr>
          <p:cNvSpPr txBox="1"/>
          <p:nvPr/>
        </p:nvSpPr>
        <p:spPr>
          <a:xfrm>
            <a:off x="1065856" y="4183041"/>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
        <p:nvSpPr>
          <p:cNvPr id="19" name="TextBox 21">
            <a:extLst>
              <a:ext uri="{FF2B5EF4-FFF2-40B4-BE49-F238E27FC236}">
                <a16:creationId xmlns:a16="http://schemas.microsoft.com/office/drawing/2014/main" id="{174F0D5C-930B-1EE2-DDFC-9666D4B2A0A7}"/>
              </a:ext>
            </a:extLst>
          </p:cNvPr>
          <p:cNvSpPr txBox="1"/>
          <p:nvPr/>
        </p:nvSpPr>
        <p:spPr>
          <a:xfrm>
            <a:off x="6612947" y="6581001"/>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
        <p:nvSpPr>
          <p:cNvPr id="12" name="TextBox 21">
            <a:extLst>
              <a:ext uri="{FF2B5EF4-FFF2-40B4-BE49-F238E27FC236}">
                <a16:creationId xmlns:a16="http://schemas.microsoft.com/office/drawing/2014/main" id="{067F2309-492F-B6FA-05F6-A7507F39F079}"/>
              </a:ext>
            </a:extLst>
          </p:cNvPr>
          <p:cNvSpPr txBox="1"/>
          <p:nvPr/>
        </p:nvSpPr>
        <p:spPr>
          <a:xfrm>
            <a:off x="2829319" y="6581001"/>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Tree>
    <p:extLst>
      <p:ext uri="{BB962C8B-B14F-4D97-AF65-F5344CB8AC3E}">
        <p14:creationId xmlns:p14="http://schemas.microsoft.com/office/powerpoint/2010/main" val="7982221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1084" y="889852"/>
            <a:ext cx="6625758" cy="787616"/>
          </a:xfrm>
          <a:prstGeom prst="rect">
            <a:avLst/>
          </a:prstGeom>
        </p:spPr>
        <p:txBody>
          <a:bodyPr vert="horz" lIns="91440" tIns="45721" rIns="91440" bIns="45721"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defRPr sz="3000" b="1">
                <a:solidFill>
                  <a:schemeClr val="accent4">
                    <a:lumMod val="75000"/>
                  </a:schemeClr>
                </a:solidFill>
                <a:latin typeface="TheSans" panose="020B0503040302020203" pitchFamily="34" charset="-78"/>
                <a:cs typeface="TheSans" panose="020B0503040302020203" pitchFamily="34" charset="-78"/>
              </a:defRPr>
            </a:pPr>
            <a:r>
              <a:rPr dirty="0"/>
              <a:t>Court of Cassation </a:t>
            </a:r>
            <a:endParaRPr lang="en-US" sz="3000" b="1" dirty="0">
              <a:solidFill>
                <a:schemeClr val="accent4">
                  <a:lumMod val="75000"/>
                </a:schemeClr>
              </a:solidFill>
              <a:latin typeface="TheSans" panose="020B0503040302020203" pitchFamily="34" charset="-78"/>
              <a:cs typeface="TheSans" panose="020B0503040302020203" pitchFamily="34" charset="-78"/>
            </a:endParaRPr>
          </a:p>
        </p:txBody>
      </p:sp>
      <p:sp>
        <p:nvSpPr>
          <p:cNvPr id="6" name="Rectangle 5"/>
          <p:cNvSpPr/>
          <p:nvPr/>
        </p:nvSpPr>
        <p:spPr>
          <a:xfrm>
            <a:off x="182349" y="1819151"/>
            <a:ext cx="8970094" cy="400110"/>
          </a:xfrm>
          <a:prstGeom prst="rect">
            <a:avLst/>
          </a:prstGeom>
        </p:spPr>
        <p:txBody>
          <a:bodyPr wrap="square">
            <a:spAutoFit/>
          </a:bodyPr>
          <a:lstStyle/>
          <a:p>
            <a:pPr algn="l">
              <a:defRPr sz="2000" b="1">
                <a:latin typeface="TheSans" panose="020B0503040302020203" pitchFamily="34" charset="-78"/>
                <a:cs typeface="TheSans" panose="020B0503040302020203" pitchFamily="34" charset="-78"/>
              </a:defRPr>
            </a:pPr>
            <a:r>
              <a:rPr dirty="0">
                <a:solidFill>
                  <a:srgbClr val="000000"/>
                </a:solidFill>
              </a:rPr>
              <a:t> </a:t>
            </a:r>
            <a:r>
              <a:rPr dirty="0">
                <a:solidFill>
                  <a:schemeClr val="accent4">
                    <a:lumMod val="75000"/>
                  </a:schemeClr>
                </a:solidFill>
              </a:rPr>
              <a:t>185</a:t>
            </a:r>
            <a:r>
              <a:rPr dirty="0">
                <a:solidFill>
                  <a:srgbClr val="000000"/>
                </a:solidFill>
              </a:rPr>
              <a:t> </a:t>
            </a:r>
            <a:r>
              <a:rPr lang="en-US" dirty="0">
                <a:solidFill>
                  <a:srgbClr val="000000"/>
                </a:solidFill>
              </a:rPr>
              <a:t>Filed</a:t>
            </a:r>
            <a:r>
              <a:rPr dirty="0">
                <a:solidFill>
                  <a:srgbClr val="000000"/>
                </a:solidFill>
              </a:rPr>
              <a:t> </a:t>
            </a:r>
            <a:r>
              <a:rPr lang="en-US" dirty="0">
                <a:solidFill>
                  <a:srgbClr val="000000"/>
                </a:solidFill>
              </a:rPr>
              <a:t>C</a:t>
            </a:r>
            <a:r>
              <a:rPr dirty="0">
                <a:solidFill>
                  <a:srgbClr val="000000"/>
                </a:solidFill>
              </a:rPr>
              <a:t>ases</a:t>
            </a:r>
            <a:r>
              <a:rPr dirty="0">
                <a:solidFill>
                  <a:schemeClr val="accent4">
                    <a:lumMod val="75000"/>
                  </a:schemeClr>
                </a:solidFill>
              </a:rPr>
              <a:t> 184</a:t>
            </a:r>
            <a:r>
              <a:rPr dirty="0">
                <a:solidFill>
                  <a:srgbClr val="000000"/>
                </a:solidFill>
              </a:rPr>
              <a:t>  </a:t>
            </a:r>
            <a:r>
              <a:rPr lang="en-US" dirty="0">
                <a:solidFill>
                  <a:srgbClr val="000000"/>
                </a:solidFill>
              </a:rPr>
              <a:t>A</a:t>
            </a:r>
            <a:r>
              <a:rPr dirty="0"/>
              <a:t>djudicated</a:t>
            </a:r>
            <a:r>
              <a:rPr dirty="0">
                <a:solidFill>
                  <a:schemeClr val="accent4">
                    <a:lumMod val="75000"/>
                  </a:schemeClr>
                </a:solidFill>
              </a:rPr>
              <a:t> 99.45% </a:t>
            </a:r>
            <a:r>
              <a:rPr lang="en-US" dirty="0"/>
              <a:t>Adjudication</a:t>
            </a:r>
            <a:r>
              <a:rPr dirty="0"/>
              <a:t> </a:t>
            </a:r>
            <a:r>
              <a:rPr lang="en-US" dirty="0"/>
              <a:t>Percentage</a:t>
            </a:r>
            <a:r>
              <a:rPr dirty="0">
                <a:solidFill>
                  <a:schemeClr val="accent4">
                    <a:lumMod val="75000"/>
                  </a:schemeClr>
                </a:solidFill>
              </a:rPr>
              <a:t> </a:t>
            </a:r>
            <a:endParaRPr lang="en-US" sz="2000" dirty="0">
              <a:latin typeface="TheSans" panose="020B0503040302020203" pitchFamily="34" charset="-78"/>
              <a:cs typeface="TheSans" panose="020B0503040302020203" pitchFamily="34" charset="-78"/>
            </a:endParaRPr>
          </a:p>
        </p:txBody>
      </p:sp>
      <p:graphicFrame>
        <p:nvGraphicFramePr>
          <p:cNvPr id="7" name="Chart 6"/>
          <p:cNvGraphicFramePr/>
          <p:nvPr>
            <p:extLst>
              <p:ext uri="{D42A27DB-BD31-4B8C-83A1-F6EECF244321}">
                <p14:modId xmlns:p14="http://schemas.microsoft.com/office/powerpoint/2010/main" val="1498012304"/>
              </p:ext>
            </p:extLst>
          </p:nvPr>
        </p:nvGraphicFramePr>
        <p:xfrm>
          <a:off x="-95374" y="2548889"/>
          <a:ext cx="3657600" cy="2011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p:nvPr>
            <p:extLst>
              <p:ext uri="{D42A27DB-BD31-4B8C-83A1-F6EECF244321}">
                <p14:modId xmlns:p14="http://schemas.microsoft.com/office/powerpoint/2010/main" val="4248277309"/>
              </p:ext>
            </p:extLst>
          </p:nvPr>
        </p:nvGraphicFramePr>
        <p:xfrm>
          <a:off x="3888290" y="2609856"/>
          <a:ext cx="3657600" cy="20116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p:nvPr>
            <p:extLst>
              <p:ext uri="{D42A27DB-BD31-4B8C-83A1-F6EECF244321}">
                <p14:modId xmlns:p14="http://schemas.microsoft.com/office/powerpoint/2010/main" val="4176575547"/>
              </p:ext>
            </p:extLst>
          </p:nvPr>
        </p:nvGraphicFramePr>
        <p:xfrm>
          <a:off x="7871954" y="2666242"/>
          <a:ext cx="3657600" cy="20116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extLst>
              <p:ext uri="{D42A27DB-BD31-4B8C-83A1-F6EECF244321}">
                <p14:modId xmlns:p14="http://schemas.microsoft.com/office/powerpoint/2010/main" val="1140252583"/>
              </p:ext>
            </p:extLst>
          </p:nvPr>
        </p:nvGraphicFramePr>
        <p:xfrm>
          <a:off x="1785163" y="4702252"/>
          <a:ext cx="3657600" cy="201168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0"/>
          <p:cNvGraphicFramePr/>
          <p:nvPr>
            <p:extLst>
              <p:ext uri="{D42A27DB-BD31-4B8C-83A1-F6EECF244321}">
                <p14:modId xmlns:p14="http://schemas.microsoft.com/office/powerpoint/2010/main" val="1489914577"/>
              </p:ext>
            </p:extLst>
          </p:nvPr>
        </p:nvGraphicFramePr>
        <p:xfrm>
          <a:off x="5717090" y="4709360"/>
          <a:ext cx="3657600" cy="2011680"/>
        </p:xfrm>
        <a:graphic>
          <a:graphicData uri="http://schemas.openxmlformats.org/drawingml/2006/chart">
            <c:chart xmlns:c="http://schemas.openxmlformats.org/drawingml/2006/chart" xmlns:r="http://schemas.openxmlformats.org/officeDocument/2006/relationships" r:id="rId6"/>
          </a:graphicData>
        </a:graphic>
      </p:graphicFrame>
      <p:sp>
        <p:nvSpPr>
          <p:cNvPr id="3" name="TextBox 21">
            <a:extLst>
              <a:ext uri="{FF2B5EF4-FFF2-40B4-BE49-F238E27FC236}">
                <a16:creationId xmlns:a16="http://schemas.microsoft.com/office/drawing/2014/main" id="{40B7A3F3-F8D3-C8A5-A186-5C3180FD1362}"/>
              </a:ext>
            </a:extLst>
          </p:cNvPr>
          <p:cNvSpPr txBox="1"/>
          <p:nvPr/>
        </p:nvSpPr>
        <p:spPr>
          <a:xfrm>
            <a:off x="8506263" y="4484241"/>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
        <p:nvSpPr>
          <p:cNvPr id="4" name="TextBox 21">
            <a:extLst>
              <a:ext uri="{FF2B5EF4-FFF2-40B4-BE49-F238E27FC236}">
                <a16:creationId xmlns:a16="http://schemas.microsoft.com/office/drawing/2014/main" id="{7706FDE4-B5E6-D6AE-9110-EAC6DA0850F7}"/>
              </a:ext>
            </a:extLst>
          </p:cNvPr>
          <p:cNvSpPr txBox="1"/>
          <p:nvPr/>
        </p:nvSpPr>
        <p:spPr>
          <a:xfrm>
            <a:off x="4436945" y="4484241"/>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
        <p:nvSpPr>
          <p:cNvPr id="19" name="TextBox 21">
            <a:extLst>
              <a:ext uri="{FF2B5EF4-FFF2-40B4-BE49-F238E27FC236}">
                <a16:creationId xmlns:a16="http://schemas.microsoft.com/office/drawing/2014/main" id="{122321EF-7E70-4F8A-3338-4B49C958CBF9}"/>
              </a:ext>
            </a:extLst>
          </p:cNvPr>
          <p:cNvSpPr txBox="1"/>
          <p:nvPr/>
        </p:nvSpPr>
        <p:spPr>
          <a:xfrm>
            <a:off x="493162" y="4492911"/>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
        <p:nvSpPr>
          <p:cNvPr id="20" name="TextBox 21">
            <a:extLst>
              <a:ext uri="{FF2B5EF4-FFF2-40B4-BE49-F238E27FC236}">
                <a16:creationId xmlns:a16="http://schemas.microsoft.com/office/drawing/2014/main" id="{153CC87A-31FB-1994-43B6-CA298153CF5C}"/>
              </a:ext>
            </a:extLst>
          </p:cNvPr>
          <p:cNvSpPr txBox="1"/>
          <p:nvPr/>
        </p:nvSpPr>
        <p:spPr>
          <a:xfrm>
            <a:off x="6360309" y="6582540"/>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
        <p:nvSpPr>
          <p:cNvPr id="21" name="TextBox 21">
            <a:extLst>
              <a:ext uri="{FF2B5EF4-FFF2-40B4-BE49-F238E27FC236}">
                <a16:creationId xmlns:a16="http://schemas.microsoft.com/office/drawing/2014/main" id="{4CB10058-449C-EDCE-6B6D-565E1ADC80CB}"/>
              </a:ext>
            </a:extLst>
          </p:cNvPr>
          <p:cNvSpPr txBox="1"/>
          <p:nvPr/>
        </p:nvSpPr>
        <p:spPr>
          <a:xfrm>
            <a:off x="2428382" y="6521589"/>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rPr dirty="0"/>
              <a:t>2020	2019	2018</a:t>
            </a:r>
          </a:p>
        </p:txBody>
      </p:sp>
    </p:spTree>
    <p:extLst>
      <p:ext uri="{BB962C8B-B14F-4D97-AF65-F5344CB8AC3E}">
        <p14:creationId xmlns:p14="http://schemas.microsoft.com/office/powerpoint/2010/main" val="15418690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8743" y="-240619"/>
            <a:ext cx="9144000" cy="2387600"/>
          </a:xfrm>
        </p:spPr>
        <p:txBody>
          <a:bodyPr/>
          <a:lstStyle/>
          <a:p>
            <a:r>
              <a:rPr dirty="0"/>
              <a:t> </a:t>
            </a:r>
            <a:endParaRPr lang="en-US" dirty="0"/>
          </a:p>
        </p:txBody>
      </p:sp>
      <p:sp>
        <p:nvSpPr>
          <p:cNvPr id="5" name="Title 1"/>
          <p:cNvSpPr txBox="1">
            <a:spLocks/>
          </p:cNvSpPr>
          <p:nvPr/>
        </p:nvSpPr>
        <p:spPr>
          <a:xfrm>
            <a:off x="644832" y="848199"/>
            <a:ext cx="6625758" cy="517131"/>
          </a:xfrm>
          <a:prstGeom prst="rect">
            <a:avLst/>
          </a:prstGeom>
        </p:spPr>
        <p:txBody>
          <a:bodyPr vert="horz" lIns="91440" tIns="45721" rIns="91440" bIns="45721"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defRPr sz="3000" b="1">
                <a:solidFill>
                  <a:schemeClr val="accent4">
                    <a:lumMod val="75000"/>
                  </a:schemeClr>
                </a:solidFill>
                <a:latin typeface="TheSans" panose="020B0503040302020203" pitchFamily="34" charset="-78"/>
                <a:cs typeface="TheSans" panose="020B0503040302020203" pitchFamily="34" charset="-78"/>
              </a:defRPr>
            </a:pPr>
            <a:r>
              <a:rPr lang="en-US" dirty="0"/>
              <a:t>Small Claims Courts</a:t>
            </a:r>
            <a:endParaRPr lang="en-US" sz="3000" b="1" dirty="0">
              <a:solidFill>
                <a:schemeClr val="accent4">
                  <a:lumMod val="75000"/>
                </a:schemeClr>
              </a:solidFill>
              <a:latin typeface="TheSans" panose="020B0503040302020203" pitchFamily="34" charset="-78"/>
              <a:cs typeface="TheSans" panose="020B0503040302020203" pitchFamily="34" charset="-78"/>
            </a:endParaRPr>
          </a:p>
        </p:txBody>
      </p:sp>
      <p:graphicFrame>
        <p:nvGraphicFramePr>
          <p:cNvPr id="6" name="Chart 5"/>
          <p:cNvGraphicFramePr/>
          <p:nvPr>
            <p:extLst>
              <p:ext uri="{D42A27DB-BD31-4B8C-83A1-F6EECF244321}">
                <p14:modId xmlns:p14="http://schemas.microsoft.com/office/powerpoint/2010/main" val="4029228122"/>
              </p:ext>
            </p:extLst>
          </p:nvPr>
        </p:nvGraphicFramePr>
        <p:xfrm>
          <a:off x="242413" y="1757460"/>
          <a:ext cx="3641002" cy="211833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p:nvPr>
            <p:extLst>
              <p:ext uri="{D42A27DB-BD31-4B8C-83A1-F6EECF244321}">
                <p14:modId xmlns:p14="http://schemas.microsoft.com/office/powerpoint/2010/main" val="4271538426"/>
              </p:ext>
            </p:extLst>
          </p:nvPr>
        </p:nvGraphicFramePr>
        <p:xfrm>
          <a:off x="4391974" y="1693284"/>
          <a:ext cx="3657600" cy="20116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extLst>
              <p:ext uri="{D42A27DB-BD31-4B8C-83A1-F6EECF244321}">
                <p14:modId xmlns:p14="http://schemas.microsoft.com/office/powerpoint/2010/main" val="1201956980"/>
              </p:ext>
            </p:extLst>
          </p:nvPr>
        </p:nvGraphicFramePr>
        <p:xfrm>
          <a:off x="8049574" y="1757461"/>
          <a:ext cx="3657600" cy="20116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p:cNvGraphicFramePr/>
          <p:nvPr>
            <p:extLst>
              <p:ext uri="{D42A27DB-BD31-4B8C-83A1-F6EECF244321}">
                <p14:modId xmlns:p14="http://schemas.microsoft.com/office/powerpoint/2010/main" val="4000249784"/>
              </p:ext>
            </p:extLst>
          </p:nvPr>
        </p:nvGraphicFramePr>
        <p:xfrm>
          <a:off x="242413" y="4994030"/>
          <a:ext cx="3657600" cy="153964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p:cNvGraphicFramePr/>
          <p:nvPr>
            <p:extLst>
              <p:ext uri="{D42A27DB-BD31-4B8C-83A1-F6EECF244321}">
                <p14:modId xmlns:p14="http://schemas.microsoft.com/office/powerpoint/2010/main" val="3972749224"/>
              </p:ext>
            </p:extLst>
          </p:nvPr>
        </p:nvGraphicFramePr>
        <p:xfrm>
          <a:off x="4348916" y="5134670"/>
          <a:ext cx="3657600" cy="139900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Chart 10"/>
          <p:cNvGraphicFramePr/>
          <p:nvPr>
            <p:extLst>
              <p:ext uri="{D42A27DB-BD31-4B8C-83A1-F6EECF244321}">
                <p14:modId xmlns:p14="http://schemas.microsoft.com/office/powerpoint/2010/main" val="328426771"/>
              </p:ext>
            </p:extLst>
          </p:nvPr>
        </p:nvGraphicFramePr>
        <p:xfrm>
          <a:off x="8291987" y="4884342"/>
          <a:ext cx="3657600" cy="1639337"/>
        </p:xfrm>
        <a:graphic>
          <a:graphicData uri="http://schemas.openxmlformats.org/drawingml/2006/chart">
            <c:chart xmlns:c="http://schemas.openxmlformats.org/drawingml/2006/chart" xmlns:r="http://schemas.openxmlformats.org/officeDocument/2006/relationships" r:id="rId7"/>
          </a:graphicData>
        </a:graphic>
      </p:graphicFrame>
      <p:sp>
        <p:nvSpPr>
          <p:cNvPr id="12" name="Title 1"/>
          <p:cNvSpPr txBox="1">
            <a:spLocks/>
          </p:cNvSpPr>
          <p:nvPr/>
        </p:nvSpPr>
        <p:spPr>
          <a:xfrm>
            <a:off x="644832" y="3901440"/>
            <a:ext cx="6625758" cy="838948"/>
          </a:xfrm>
          <a:prstGeom prst="rect">
            <a:avLst/>
          </a:prstGeom>
        </p:spPr>
        <p:txBody>
          <a:bodyPr vert="horz" lIns="91440" tIns="45721" rIns="91440" bIns="45721"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defRPr sz="3000" b="1">
                <a:solidFill>
                  <a:schemeClr val="accent4">
                    <a:lumMod val="75000"/>
                  </a:schemeClr>
                </a:solidFill>
                <a:latin typeface="TheSans" panose="020B0503040302020203" pitchFamily="34" charset="-78"/>
                <a:cs typeface="TheSans" panose="020B0503040302020203" pitchFamily="34" charset="-78"/>
              </a:defRPr>
            </a:pPr>
            <a:r>
              <a:rPr lang="en-US" dirty="0"/>
              <a:t>One-Day Court</a:t>
            </a:r>
            <a:endParaRPr lang="en-US" sz="3000" b="1" dirty="0">
              <a:solidFill>
                <a:schemeClr val="accent4">
                  <a:lumMod val="75000"/>
                </a:schemeClr>
              </a:solidFill>
              <a:latin typeface="TheSans" panose="020B0503040302020203" pitchFamily="34" charset="-78"/>
              <a:cs typeface="TheSans" panose="020B0503040302020203" pitchFamily="34" charset="-78"/>
            </a:endParaRPr>
          </a:p>
        </p:txBody>
      </p:sp>
      <p:sp>
        <p:nvSpPr>
          <p:cNvPr id="3" name="TextBox 21">
            <a:extLst>
              <a:ext uri="{FF2B5EF4-FFF2-40B4-BE49-F238E27FC236}">
                <a16:creationId xmlns:a16="http://schemas.microsoft.com/office/drawing/2014/main" id="{3365FA05-77C5-947D-2FD6-173D8E587F3C}"/>
              </a:ext>
            </a:extLst>
          </p:cNvPr>
          <p:cNvSpPr txBox="1"/>
          <p:nvPr/>
        </p:nvSpPr>
        <p:spPr>
          <a:xfrm>
            <a:off x="9105124" y="3519797"/>
            <a:ext cx="2031325"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a:t>
            </a:r>
          </a:p>
        </p:txBody>
      </p:sp>
      <p:sp>
        <p:nvSpPr>
          <p:cNvPr id="4" name="TextBox 21">
            <a:extLst>
              <a:ext uri="{FF2B5EF4-FFF2-40B4-BE49-F238E27FC236}">
                <a16:creationId xmlns:a16="http://schemas.microsoft.com/office/drawing/2014/main" id="{9809D13A-4BAB-259C-4368-A800EAFC2B05}"/>
              </a:ext>
            </a:extLst>
          </p:cNvPr>
          <p:cNvSpPr txBox="1"/>
          <p:nvPr/>
        </p:nvSpPr>
        <p:spPr>
          <a:xfrm>
            <a:off x="5525122" y="3519798"/>
            <a:ext cx="2031325"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a:t>
            </a:r>
          </a:p>
        </p:txBody>
      </p:sp>
      <p:sp>
        <p:nvSpPr>
          <p:cNvPr id="16" name="Rectangle 15">
            <a:extLst>
              <a:ext uri="{FF2B5EF4-FFF2-40B4-BE49-F238E27FC236}">
                <a16:creationId xmlns:a16="http://schemas.microsoft.com/office/drawing/2014/main" id="{A754B0F3-F21B-E713-B497-40BE2B2815B0}"/>
              </a:ext>
            </a:extLst>
          </p:cNvPr>
          <p:cNvSpPr/>
          <p:nvPr/>
        </p:nvSpPr>
        <p:spPr>
          <a:xfrm>
            <a:off x="644832" y="1391147"/>
            <a:ext cx="7890995"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defRPr sz="2000" b="1">
                <a:latin typeface="TheSans" panose="020B0503040302020203" pitchFamily="34" charset="-78"/>
                <a:cs typeface="TheSans" panose="020B0503040302020203" pitchFamily="34" charset="-78"/>
              </a:defRPr>
            </a:pPr>
            <a:r>
              <a:rPr dirty="0">
                <a:solidFill>
                  <a:schemeClr val="accent4">
                    <a:lumMod val="75000"/>
                  </a:schemeClr>
                </a:solidFill>
                <a:highlight>
                  <a:srgbClr val="FFFF00"/>
                </a:highlight>
              </a:rPr>
              <a:t>139</a:t>
            </a:r>
            <a:r>
              <a:rPr dirty="0">
                <a:solidFill>
                  <a:srgbClr val="000000"/>
                </a:solidFill>
                <a:highlight>
                  <a:srgbClr val="FFFF00"/>
                </a:highlight>
              </a:rPr>
              <a:t> </a:t>
            </a:r>
            <a:r>
              <a:rPr lang="en-US" dirty="0">
                <a:solidFill>
                  <a:srgbClr val="000000"/>
                </a:solidFill>
                <a:highlight>
                  <a:srgbClr val="FFFF00"/>
                </a:highlight>
              </a:rPr>
              <a:t>Filed</a:t>
            </a:r>
            <a:r>
              <a:rPr dirty="0">
                <a:solidFill>
                  <a:srgbClr val="000000"/>
                </a:solidFill>
                <a:highlight>
                  <a:srgbClr val="FFFF00"/>
                </a:highlight>
              </a:rPr>
              <a:t> </a:t>
            </a:r>
            <a:r>
              <a:rPr lang="en-US" dirty="0">
                <a:solidFill>
                  <a:srgbClr val="000000"/>
                </a:solidFill>
                <a:highlight>
                  <a:srgbClr val="FFFF00"/>
                </a:highlight>
              </a:rPr>
              <a:t>C</a:t>
            </a:r>
            <a:r>
              <a:rPr dirty="0">
                <a:solidFill>
                  <a:srgbClr val="000000"/>
                </a:solidFill>
                <a:highlight>
                  <a:srgbClr val="FFFF00"/>
                </a:highlight>
              </a:rPr>
              <a:t>ases </a:t>
            </a:r>
            <a:r>
              <a:rPr dirty="0">
                <a:solidFill>
                  <a:schemeClr val="accent4">
                    <a:lumMod val="75000"/>
                  </a:schemeClr>
                </a:solidFill>
                <a:highlight>
                  <a:srgbClr val="FFFF00"/>
                </a:highlight>
              </a:rPr>
              <a:t>11</a:t>
            </a:r>
            <a:r>
              <a:rPr dirty="0">
                <a:solidFill>
                  <a:srgbClr val="000000"/>
                </a:solidFill>
                <a:highlight>
                  <a:srgbClr val="FFFF00"/>
                </a:highlight>
              </a:rPr>
              <a:t> </a:t>
            </a:r>
            <a:r>
              <a:rPr lang="en-US" dirty="0">
                <a:solidFill>
                  <a:srgbClr val="000000"/>
                </a:solidFill>
                <a:highlight>
                  <a:srgbClr val="FFFF00"/>
                </a:highlight>
              </a:rPr>
              <a:t>R</a:t>
            </a:r>
            <a:r>
              <a:rPr dirty="0">
                <a:solidFill>
                  <a:srgbClr val="000000"/>
                </a:solidFill>
                <a:highlight>
                  <a:srgbClr val="FFFF00"/>
                </a:highlight>
              </a:rPr>
              <a:t>econciliation </a:t>
            </a:r>
            <a:r>
              <a:rPr dirty="0">
                <a:solidFill>
                  <a:schemeClr val="accent4">
                    <a:lumMod val="75000"/>
                  </a:schemeClr>
                </a:solidFill>
                <a:highlight>
                  <a:srgbClr val="FFFF00"/>
                </a:highlight>
              </a:rPr>
              <a:t>99%</a:t>
            </a:r>
            <a:r>
              <a:rPr dirty="0">
                <a:solidFill>
                  <a:srgbClr val="000000"/>
                </a:solidFill>
              </a:rPr>
              <a:t> </a:t>
            </a:r>
            <a:r>
              <a:rPr lang="en-US" dirty="0">
                <a:solidFill>
                  <a:srgbClr val="000000"/>
                </a:solidFill>
              </a:rPr>
              <a:t>Adjudication</a:t>
            </a:r>
            <a:r>
              <a:rPr dirty="0">
                <a:solidFill>
                  <a:srgbClr val="000000"/>
                </a:solidFill>
              </a:rPr>
              <a:t> </a:t>
            </a:r>
            <a:r>
              <a:rPr lang="en-US" dirty="0">
                <a:solidFill>
                  <a:srgbClr val="000000"/>
                </a:solidFill>
              </a:rPr>
              <a:t>Percentage</a:t>
            </a:r>
            <a:r>
              <a:rPr dirty="0">
                <a:solidFill>
                  <a:srgbClr val="000000"/>
                </a:solidFill>
              </a:rPr>
              <a:t> </a:t>
            </a:r>
            <a:endParaRPr lang="en-US" sz="2000" dirty="0">
              <a:latin typeface="TheSans" panose="020B0503040302020203" pitchFamily="34" charset="-78"/>
              <a:cs typeface="TheSans" panose="020B0503040302020203" pitchFamily="34" charset="-78"/>
            </a:endParaRPr>
          </a:p>
        </p:txBody>
      </p:sp>
      <p:sp>
        <p:nvSpPr>
          <p:cNvPr id="17" name="Rectangle 16">
            <a:extLst>
              <a:ext uri="{FF2B5EF4-FFF2-40B4-BE49-F238E27FC236}">
                <a16:creationId xmlns:a16="http://schemas.microsoft.com/office/drawing/2014/main" id="{3F035FA3-53C3-C9AF-6429-7922EF7593A1}"/>
              </a:ext>
            </a:extLst>
          </p:cNvPr>
          <p:cNvSpPr/>
          <p:nvPr/>
        </p:nvSpPr>
        <p:spPr>
          <a:xfrm>
            <a:off x="644832" y="4564996"/>
            <a:ext cx="8676968"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defRPr sz="2000" b="1">
                <a:latin typeface="TheSans" panose="020B0503040302020203" pitchFamily="34" charset="-78"/>
                <a:cs typeface="TheSans" panose="020B0503040302020203" pitchFamily="34" charset="-78"/>
              </a:defRPr>
            </a:pPr>
            <a:r>
              <a:rPr dirty="0">
                <a:solidFill>
                  <a:schemeClr val="accent4">
                    <a:lumMod val="75000"/>
                  </a:schemeClr>
                </a:solidFill>
              </a:rPr>
              <a:t>1005 </a:t>
            </a:r>
            <a:r>
              <a:rPr dirty="0">
                <a:solidFill>
                  <a:srgbClr val="000000"/>
                </a:solidFill>
              </a:rPr>
              <a:t> </a:t>
            </a:r>
            <a:r>
              <a:rPr lang="en-US" dirty="0">
                <a:solidFill>
                  <a:srgbClr val="000000"/>
                </a:solidFill>
              </a:rPr>
              <a:t>Filed</a:t>
            </a:r>
            <a:r>
              <a:rPr dirty="0">
                <a:solidFill>
                  <a:srgbClr val="000000"/>
                </a:solidFill>
              </a:rPr>
              <a:t> </a:t>
            </a:r>
            <a:r>
              <a:rPr lang="en-US" dirty="0">
                <a:solidFill>
                  <a:srgbClr val="000000"/>
                </a:solidFill>
              </a:rPr>
              <a:t>C</a:t>
            </a:r>
            <a:r>
              <a:rPr dirty="0">
                <a:solidFill>
                  <a:srgbClr val="000000"/>
                </a:solidFill>
              </a:rPr>
              <a:t>ases </a:t>
            </a:r>
            <a:r>
              <a:rPr dirty="0">
                <a:solidFill>
                  <a:schemeClr val="accent4">
                    <a:lumMod val="75000"/>
                  </a:schemeClr>
                </a:solidFill>
              </a:rPr>
              <a:t>989</a:t>
            </a:r>
            <a:r>
              <a:rPr dirty="0">
                <a:solidFill>
                  <a:srgbClr val="000000"/>
                </a:solidFill>
              </a:rPr>
              <a:t> </a:t>
            </a:r>
            <a:r>
              <a:rPr lang="en-US" dirty="0">
                <a:solidFill>
                  <a:srgbClr val="000000"/>
                </a:solidFill>
              </a:rPr>
              <a:t>Reconciliation</a:t>
            </a:r>
            <a:r>
              <a:rPr dirty="0">
                <a:solidFill>
                  <a:srgbClr val="000000"/>
                </a:solidFill>
              </a:rPr>
              <a:t> </a:t>
            </a:r>
            <a:r>
              <a:rPr dirty="0">
                <a:solidFill>
                  <a:schemeClr val="accent4">
                    <a:lumMod val="75000"/>
                  </a:schemeClr>
                </a:solidFill>
              </a:rPr>
              <a:t>100%</a:t>
            </a:r>
            <a:r>
              <a:rPr dirty="0">
                <a:solidFill>
                  <a:srgbClr val="000000"/>
                </a:solidFill>
              </a:rPr>
              <a:t> </a:t>
            </a:r>
            <a:r>
              <a:rPr lang="en-US" dirty="0">
                <a:solidFill>
                  <a:srgbClr val="000000"/>
                </a:solidFill>
              </a:rPr>
              <a:t>Adjudication Percentage </a:t>
            </a:r>
            <a:endParaRPr lang="en-US" sz="2000" dirty="0">
              <a:latin typeface="TheSans" panose="020B0503040302020203" pitchFamily="34" charset="-78"/>
              <a:cs typeface="TheSans" panose="020B0503040302020203" pitchFamily="34" charset="-78"/>
            </a:endParaRPr>
          </a:p>
        </p:txBody>
      </p:sp>
      <p:sp>
        <p:nvSpPr>
          <p:cNvPr id="13" name="TextBox 21">
            <a:extLst>
              <a:ext uri="{FF2B5EF4-FFF2-40B4-BE49-F238E27FC236}">
                <a16:creationId xmlns:a16="http://schemas.microsoft.com/office/drawing/2014/main" id="{87293580-77A7-ABA0-6D43-32F7AED9F57E}"/>
              </a:ext>
            </a:extLst>
          </p:cNvPr>
          <p:cNvSpPr txBox="1"/>
          <p:nvPr/>
        </p:nvSpPr>
        <p:spPr>
          <a:xfrm>
            <a:off x="8946787" y="6348762"/>
            <a:ext cx="1609736"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(2018 , 2019 , 2020) </a:t>
            </a:r>
            <a:endParaRPr lang="en-US" sz="1200" dirty="0">
              <a:latin typeface="TheSans" panose="020B0503040302020203" pitchFamily="34" charset="-78"/>
              <a:cs typeface="TheSans" panose="020B0503040302020203" pitchFamily="34" charset="-78"/>
            </a:endParaRPr>
          </a:p>
        </p:txBody>
      </p:sp>
      <p:sp>
        <p:nvSpPr>
          <p:cNvPr id="18" name="TextBox 21">
            <a:extLst>
              <a:ext uri="{FF2B5EF4-FFF2-40B4-BE49-F238E27FC236}">
                <a16:creationId xmlns:a16="http://schemas.microsoft.com/office/drawing/2014/main" id="{87293580-77A7-ABA0-6D43-32F7AED9F57E}"/>
              </a:ext>
            </a:extLst>
          </p:cNvPr>
          <p:cNvSpPr txBox="1"/>
          <p:nvPr/>
        </p:nvSpPr>
        <p:spPr>
          <a:xfrm>
            <a:off x="5372848" y="6381214"/>
            <a:ext cx="1609736"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rPr dirty="0"/>
              <a:t>(2018 , 2019 , 2020) </a:t>
            </a:r>
            <a:endParaRPr lang="en-US" sz="1200" dirty="0">
              <a:latin typeface="TheSans" panose="020B0503040302020203" pitchFamily="34" charset="-78"/>
              <a:cs typeface="TheSans" panose="020B0503040302020203" pitchFamily="34" charset="-78"/>
            </a:endParaRPr>
          </a:p>
        </p:txBody>
      </p:sp>
      <p:sp>
        <p:nvSpPr>
          <p:cNvPr id="20" name="TextBox 21">
            <a:extLst>
              <a:ext uri="{FF2B5EF4-FFF2-40B4-BE49-F238E27FC236}">
                <a16:creationId xmlns:a16="http://schemas.microsoft.com/office/drawing/2014/main" id="{546985EF-67B5-B1AB-366F-DF0F7C739499}"/>
              </a:ext>
            </a:extLst>
          </p:cNvPr>
          <p:cNvSpPr txBox="1"/>
          <p:nvPr/>
        </p:nvSpPr>
        <p:spPr>
          <a:xfrm>
            <a:off x="1317596" y="6429066"/>
            <a:ext cx="1609736"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rPr dirty="0"/>
              <a:t>(2018 , 2019 , 2020) </a:t>
            </a:r>
            <a:endParaRPr lang="en-US" sz="1200" dirty="0">
              <a:latin typeface="TheSans" panose="020B0503040302020203" pitchFamily="34" charset="-78"/>
              <a:cs typeface="TheSans" panose="020B0503040302020203" pitchFamily="34" charset="-78"/>
            </a:endParaRPr>
          </a:p>
        </p:txBody>
      </p:sp>
      <p:sp>
        <p:nvSpPr>
          <p:cNvPr id="21" name="TextBox 21">
            <a:extLst>
              <a:ext uri="{FF2B5EF4-FFF2-40B4-BE49-F238E27FC236}">
                <a16:creationId xmlns:a16="http://schemas.microsoft.com/office/drawing/2014/main" id="{1CA4603B-C5A4-0923-69E7-3113FD46051F}"/>
              </a:ext>
            </a:extLst>
          </p:cNvPr>
          <p:cNvSpPr txBox="1"/>
          <p:nvPr/>
        </p:nvSpPr>
        <p:spPr>
          <a:xfrm>
            <a:off x="1266345" y="3683582"/>
            <a:ext cx="1609736"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rPr dirty="0"/>
              <a:t>(2018 , 2019 , 2020) </a:t>
            </a:r>
            <a:endParaRPr lang="en-US" sz="1200" dirty="0">
              <a:latin typeface="TheSans" panose="020B0503040302020203" pitchFamily="34" charset="-78"/>
              <a:cs typeface="TheSans" panose="020B0503040302020203" pitchFamily="34" charset="-78"/>
            </a:endParaRPr>
          </a:p>
        </p:txBody>
      </p:sp>
    </p:spTree>
    <p:extLst>
      <p:ext uri="{BB962C8B-B14F-4D97-AF65-F5344CB8AC3E}">
        <p14:creationId xmlns:p14="http://schemas.microsoft.com/office/powerpoint/2010/main" val="455153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8315" y="1553987"/>
            <a:ext cx="11771906" cy="861903"/>
          </a:xfrm>
          <a:prstGeom prst="rect">
            <a:avLst/>
          </a:prstGeom>
        </p:spPr>
        <p:txBody>
          <a:bodyPr wrap="square">
            <a:spAutoFit/>
          </a:bodyPr>
          <a:lstStyle/>
          <a:p>
            <a:pPr algn="l">
              <a:defRPr b="1">
                <a:latin typeface="TheSans" panose="020B0503040302020203" pitchFamily="34" charset="-78"/>
                <a:cs typeface="TheSans" panose="020B0503040302020203" pitchFamily="34" charset="-78"/>
              </a:defRPr>
            </a:pPr>
            <a:r>
              <a:rPr sz="3001" dirty="0">
                <a:solidFill>
                  <a:schemeClr val="accent4">
                    <a:lumMod val="75000"/>
                  </a:schemeClr>
                </a:solidFill>
              </a:rPr>
              <a:t>2845</a:t>
            </a:r>
            <a:r>
              <a:rPr sz="2000" dirty="0">
                <a:solidFill>
                  <a:srgbClr val="000000"/>
                </a:solidFill>
              </a:rPr>
              <a:t> </a:t>
            </a:r>
            <a:r>
              <a:rPr lang="en-US" sz="2000" dirty="0">
                <a:solidFill>
                  <a:srgbClr val="000000"/>
                </a:solidFill>
              </a:rPr>
              <a:t>R</a:t>
            </a:r>
            <a:r>
              <a:rPr sz="2000" dirty="0">
                <a:solidFill>
                  <a:srgbClr val="000000"/>
                </a:solidFill>
              </a:rPr>
              <a:t>egistered </a:t>
            </a:r>
            <a:r>
              <a:rPr lang="en-US" sz="2000" dirty="0">
                <a:solidFill>
                  <a:srgbClr val="000000"/>
                </a:solidFill>
              </a:rPr>
              <a:t>Enforcing</a:t>
            </a:r>
            <a:r>
              <a:rPr sz="3001" dirty="0">
                <a:solidFill>
                  <a:srgbClr val="0070C0"/>
                </a:solidFill>
              </a:rPr>
              <a:t> </a:t>
            </a:r>
            <a:r>
              <a:rPr lang="en-US" sz="2000" dirty="0">
                <a:solidFill>
                  <a:srgbClr val="000000"/>
                </a:solidFill>
              </a:rPr>
              <a:t>F</a:t>
            </a:r>
            <a:r>
              <a:rPr sz="2000" dirty="0">
                <a:solidFill>
                  <a:srgbClr val="000000"/>
                </a:solidFill>
              </a:rPr>
              <a:t>iles </a:t>
            </a:r>
            <a:r>
              <a:rPr sz="3001" dirty="0">
                <a:solidFill>
                  <a:schemeClr val="accent4">
                    <a:lumMod val="75000"/>
                  </a:schemeClr>
                </a:solidFill>
                <a:highlight>
                  <a:srgbClr val="FFFF00"/>
                </a:highlight>
              </a:rPr>
              <a:t>452</a:t>
            </a:r>
            <a:r>
              <a:rPr lang="en-US" sz="3001" dirty="0">
                <a:solidFill>
                  <a:schemeClr val="accent4">
                    <a:lumMod val="75000"/>
                  </a:schemeClr>
                </a:solidFill>
              </a:rPr>
              <a:t> </a:t>
            </a:r>
            <a:r>
              <a:rPr lang="en-US" sz="2000" dirty="0">
                <a:solidFill>
                  <a:srgbClr val="000000"/>
                </a:solidFill>
              </a:rPr>
              <a:t>Registered F</a:t>
            </a:r>
            <a:r>
              <a:rPr sz="2000" dirty="0">
                <a:solidFill>
                  <a:srgbClr val="000000"/>
                </a:solidFill>
              </a:rPr>
              <a:t>iles </a:t>
            </a:r>
            <a:r>
              <a:rPr lang="en-US" sz="2000" dirty="0">
                <a:solidFill>
                  <a:srgbClr val="000000"/>
                </a:solidFill>
              </a:rPr>
              <a:t>E</a:t>
            </a:r>
            <a:r>
              <a:rPr sz="2000" dirty="0">
                <a:solidFill>
                  <a:srgbClr val="000000"/>
                </a:solidFill>
              </a:rPr>
              <a:t>xpired in 2020  </a:t>
            </a:r>
            <a:r>
              <a:rPr sz="3001" dirty="0">
                <a:solidFill>
                  <a:schemeClr val="accent4">
                    <a:lumMod val="75000"/>
                  </a:schemeClr>
                </a:solidFill>
              </a:rPr>
              <a:t>689</a:t>
            </a:r>
            <a:r>
              <a:rPr sz="2000" dirty="0">
                <a:solidFill>
                  <a:srgbClr val="0070C0"/>
                </a:solidFill>
              </a:rPr>
              <a:t> </a:t>
            </a:r>
            <a:r>
              <a:rPr lang="en-US" sz="2000" b="1" dirty="0">
                <a:solidFill>
                  <a:srgbClr val="000000"/>
                </a:solidFill>
                <a:cs typeface="TheSans" panose="020B0503040302020203" pitchFamily="34" charset="-78"/>
              </a:rPr>
              <a:t>Expired </a:t>
            </a:r>
            <a:r>
              <a:rPr lang="en-US" sz="2000" dirty="0">
                <a:solidFill>
                  <a:srgbClr val="000000"/>
                </a:solidFill>
              </a:rPr>
              <a:t>F</a:t>
            </a:r>
            <a:r>
              <a:rPr sz="2000" dirty="0">
                <a:solidFill>
                  <a:srgbClr val="000000"/>
                </a:solidFill>
              </a:rPr>
              <a:t>iles from </a:t>
            </a:r>
            <a:r>
              <a:rPr lang="en-US" sz="2000" dirty="0">
                <a:solidFill>
                  <a:srgbClr val="000000"/>
                </a:solidFill>
              </a:rPr>
              <a:t>P</a:t>
            </a:r>
            <a:r>
              <a:rPr sz="2000" dirty="0">
                <a:solidFill>
                  <a:srgbClr val="000000"/>
                </a:solidFill>
              </a:rPr>
              <a:t>revious </a:t>
            </a:r>
            <a:r>
              <a:rPr lang="en-US" sz="2000" dirty="0">
                <a:solidFill>
                  <a:srgbClr val="000000"/>
                </a:solidFill>
              </a:rPr>
              <a:t>Y</a:t>
            </a:r>
            <a:r>
              <a:rPr sz="2000" dirty="0">
                <a:solidFill>
                  <a:srgbClr val="000000"/>
                </a:solidFill>
              </a:rPr>
              <a:t>ears </a:t>
            </a:r>
            <a:endParaRPr lang="en-US" sz="2000" dirty="0">
              <a:latin typeface="TheSans" panose="020B0503040302020203" pitchFamily="34" charset="-78"/>
              <a:cs typeface="TheSans" panose="020B0503040302020203" pitchFamily="34" charset="-78"/>
            </a:endParaRPr>
          </a:p>
        </p:txBody>
      </p:sp>
      <p:graphicFrame>
        <p:nvGraphicFramePr>
          <p:cNvPr id="6" name="Chart 5"/>
          <p:cNvGraphicFramePr/>
          <p:nvPr>
            <p:extLst>
              <p:ext uri="{D42A27DB-BD31-4B8C-83A1-F6EECF244321}">
                <p14:modId xmlns:p14="http://schemas.microsoft.com/office/powerpoint/2010/main" val="2324917502"/>
              </p:ext>
            </p:extLst>
          </p:nvPr>
        </p:nvGraphicFramePr>
        <p:xfrm>
          <a:off x="3641194" y="2416209"/>
          <a:ext cx="3657600" cy="210729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p:nvPr>
            <p:extLst>
              <p:ext uri="{D42A27DB-BD31-4B8C-83A1-F6EECF244321}">
                <p14:modId xmlns:p14="http://schemas.microsoft.com/office/powerpoint/2010/main" val="3354123051"/>
              </p:ext>
            </p:extLst>
          </p:nvPr>
        </p:nvGraphicFramePr>
        <p:xfrm>
          <a:off x="5579596" y="4657978"/>
          <a:ext cx="3657600" cy="20116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extLst>
              <p:ext uri="{D42A27DB-BD31-4B8C-83A1-F6EECF244321}">
                <p14:modId xmlns:p14="http://schemas.microsoft.com/office/powerpoint/2010/main" val="1214684132"/>
              </p:ext>
            </p:extLst>
          </p:nvPr>
        </p:nvGraphicFramePr>
        <p:xfrm>
          <a:off x="7408396" y="2447592"/>
          <a:ext cx="3657600" cy="214698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p:cNvGraphicFramePr/>
          <p:nvPr>
            <p:extLst>
              <p:ext uri="{D42A27DB-BD31-4B8C-83A1-F6EECF244321}">
                <p14:modId xmlns:p14="http://schemas.microsoft.com/office/powerpoint/2010/main" val="3154210058"/>
              </p:ext>
            </p:extLst>
          </p:nvPr>
        </p:nvGraphicFramePr>
        <p:xfrm>
          <a:off x="1558773" y="4641868"/>
          <a:ext cx="3657600" cy="201168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p:cNvGraphicFramePr/>
          <p:nvPr>
            <p:extLst>
              <p:ext uri="{D42A27DB-BD31-4B8C-83A1-F6EECF244321}">
                <p14:modId xmlns:p14="http://schemas.microsoft.com/office/powerpoint/2010/main" val="3537628140"/>
              </p:ext>
            </p:extLst>
          </p:nvPr>
        </p:nvGraphicFramePr>
        <p:xfrm>
          <a:off x="-126006" y="2512852"/>
          <a:ext cx="3657600" cy="2011680"/>
        </p:xfrm>
        <a:graphic>
          <a:graphicData uri="http://schemas.openxmlformats.org/drawingml/2006/chart">
            <c:chart xmlns:c="http://schemas.openxmlformats.org/drawingml/2006/chart" xmlns:r="http://schemas.openxmlformats.org/officeDocument/2006/relationships" r:id="rId6"/>
          </a:graphicData>
        </a:graphic>
      </p:graphicFrame>
      <p:sp>
        <p:nvSpPr>
          <p:cNvPr id="11" name="Title 1"/>
          <p:cNvSpPr txBox="1">
            <a:spLocks/>
          </p:cNvSpPr>
          <p:nvPr/>
        </p:nvSpPr>
        <p:spPr>
          <a:xfrm>
            <a:off x="328315" y="854268"/>
            <a:ext cx="6625758" cy="787616"/>
          </a:xfrm>
          <a:prstGeom prst="rect">
            <a:avLst/>
          </a:prstGeom>
        </p:spPr>
        <p:txBody>
          <a:bodyPr vert="horz" lIns="91440" tIns="45721" rIns="91440" bIns="45721"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defRPr sz="3000" b="1">
                <a:solidFill>
                  <a:schemeClr val="accent4">
                    <a:lumMod val="75000"/>
                  </a:schemeClr>
                </a:solidFill>
                <a:latin typeface="TheSans" panose="020B0503040302020203" pitchFamily="34" charset="-78"/>
                <a:cs typeface="TheSans" panose="020B0503040302020203" pitchFamily="34" charset="-78"/>
              </a:defRPr>
            </a:pPr>
            <a:r>
              <a:rPr lang="en-US" dirty="0"/>
              <a:t>Judgments Enforcement </a:t>
            </a:r>
            <a:endParaRPr lang="en-US" sz="3000" b="1" dirty="0">
              <a:solidFill>
                <a:schemeClr val="accent4">
                  <a:lumMod val="75000"/>
                </a:schemeClr>
              </a:solidFill>
              <a:latin typeface="TheSans" panose="020B0503040302020203" pitchFamily="34" charset="-78"/>
              <a:cs typeface="TheSans" panose="020B0503040302020203" pitchFamily="34" charset="-78"/>
            </a:endParaRPr>
          </a:p>
        </p:txBody>
      </p:sp>
      <p:sp>
        <p:nvSpPr>
          <p:cNvPr id="3" name="TextBox 21">
            <a:extLst>
              <a:ext uri="{FF2B5EF4-FFF2-40B4-BE49-F238E27FC236}">
                <a16:creationId xmlns:a16="http://schemas.microsoft.com/office/drawing/2014/main" id="{1B5B25B5-B271-0976-D580-B9E7363AF56B}"/>
              </a:ext>
            </a:extLst>
          </p:cNvPr>
          <p:cNvSpPr txBox="1"/>
          <p:nvPr/>
        </p:nvSpPr>
        <p:spPr>
          <a:xfrm>
            <a:off x="8051615" y="4349596"/>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
        <p:nvSpPr>
          <p:cNvPr id="4" name="TextBox 21">
            <a:extLst>
              <a:ext uri="{FF2B5EF4-FFF2-40B4-BE49-F238E27FC236}">
                <a16:creationId xmlns:a16="http://schemas.microsoft.com/office/drawing/2014/main" id="{1988BD79-30C0-827F-048A-AAFA343C2B03}"/>
              </a:ext>
            </a:extLst>
          </p:cNvPr>
          <p:cNvSpPr txBox="1"/>
          <p:nvPr/>
        </p:nvSpPr>
        <p:spPr>
          <a:xfrm>
            <a:off x="4284414" y="4364869"/>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
        <p:nvSpPr>
          <p:cNvPr id="12" name="TextBox 21">
            <a:extLst>
              <a:ext uri="{FF2B5EF4-FFF2-40B4-BE49-F238E27FC236}">
                <a16:creationId xmlns:a16="http://schemas.microsoft.com/office/drawing/2014/main" id="{25826363-0FF4-7BD7-800D-C67121BFB911}"/>
              </a:ext>
            </a:extLst>
          </p:cNvPr>
          <p:cNvSpPr txBox="1"/>
          <p:nvPr/>
        </p:nvSpPr>
        <p:spPr>
          <a:xfrm>
            <a:off x="517212" y="4385913"/>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
        <p:nvSpPr>
          <p:cNvPr id="17" name="TextBox 21">
            <a:extLst>
              <a:ext uri="{FF2B5EF4-FFF2-40B4-BE49-F238E27FC236}">
                <a16:creationId xmlns:a16="http://schemas.microsoft.com/office/drawing/2014/main" id="{6DD9B74D-8B66-B739-66B2-9545973B039F}"/>
              </a:ext>
            </a:extLst>
          </p:cNvPr>
          <p:cNvSpPr txBox="1"/>
          <p:nvPr/>
        </p:nvSpPr>
        <p:spPr>
          <a:xfrm>
            <a:off x="6222815" y="6496579"/>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
        <p:nvSpPr>
          <p:cNvPr id="18" name="TextBox 21">
            <a:extLst>
              <a:ext uri="{FF2B5EF4-FFF2-40B4-BE49-F238E27FC236}">
                <a16:creationId xmlns:a16="http://schemas.microsoft.com/office/drawing/2014/main" id="{3C4DFF8E-145E-2762-A49F-6A9478BB9DC9}"/>
              </a:ext>
            </a:extLst>
          </p:cNvPr>
          <p:cNvSpPr txBox="1"/>
          <p:nvPr/>
        </p:nvSpPr>
        <p:spPr>
          <a:xfrm>
            <a:off x="2201992" y="6506169"/>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rPr dirty="0"/>
              <a:t>2020	2019	2018</a:t>
            </a:r>
          </a:p>
        </p:txBody>
      </p:sp>
    </p:spTree>
    <p:extLst>
      <p:ext uri="{BB962C8B-B14F-4D97-AF65-F5344CB8AC3E}">
        <p14:creationId xmlns:p14="http://schemas.microsoft.com/office/powerpoint/2010/main" val="28003563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8744" y="1428172"/>
            <a:ext cx="9144000" cy="959427"/>
          </a:xfrm>
        </p:spPr>
        <p:txBody>
          <a:bodyPr/>
          <a:lstStyle/>
          <a:p>
            <a:pPr algn="r"/>
            <a:r>
              <a:t>  </a:t>
            </a:r>
            <a:endParaRPr lang="en-US" dirty="0"/>
          </a:p>
        </p:txBody>
      </p:sp>
      <p:sp>
        <p:nvSpPr>
          <p:cNvPr id="5" name="Title 1"/>
          <p:cNvSpPr txBox="1">
            <a:spLocks/>
          </p:cNvSpPr>
          <p:nvPr/>
        </p:nvSpPr>
        <p:spPr>
          <a:xfrm>
            <a:off x="259863" y="866733"/>
            <a:ext cx="6625758" cy="787616"/>
          </a:xfrm>
          <a:prstGeom prst="rect">
            <a:avLst/>
          </a:prstGeom>
        </p:spPr>
        <p:txBody>
          <a:bodyPr vert="horz" lIns="91440" tIns="45721" rIns="91440" bIns="45721"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defRPr sz="3000" b="1">
                <a:solidFill>
                  <a:schemeClr val="accent4">
                    <a:lumMod val="75000"/>
                  </a:schemeClr>
                </a:solidFill>
                <a:latin typeface="TheSans" panose="020B0503040302020203" pitchFamily="34" charset="-78"/>
                <a:cs typeface="+mn-cs"/>
              </a:defRPr>
            </a:pPr>
            <a:r>
              <a:rPr dirty="0"/>
              <a:t>Service Of Process </a:t>
            </a:r>
            <a:r>
              <a:rPr lang="en-US" dirty="0"/>
              <a:t>Section</a:t>
            </a:r>
            <a:r>
              <a:rPr dirty="0"/>
              <a:t> </a:t>
            </a:r>
            <a:endParaRPr lang="en-US" sz="3000" b="1" dirty="0">
              <a:solidFill>
                <a:schemeClr val="accent4">
                  <a:lumMod val="75000"/>
                </a:schemeClr>
              </a:solidFill>
              <a:latin typeface="TheSans" panose="020B0503040302020203" pitchFamily="34" charset="-78"/>
              <a:cs typeface="+mn-cs"/>
            </a:endParaRPr>
          </a:p>
        </p:txBody>
      </p:sp>
      <p:sp>
        <p:nvSpPr>
          <p:cNvPr id="6" name="Rectangle 5"/>
          <p:cNvSpPr/>
          <p:nvPr/>
        </p:nvSpPr>
        <p:spPr>
          <a:xfrm>
            <a:off x="259863" y="1594672"/>
            <a:ext cx="11549061" cy="677108"/>
          </a:xfrm>
          <a:prstGeom prst="rect">
            <a:avLst/>
          </a:prstGeom>
        </p:spPr>
        <p:txBody>
          <a:bodyPr wrap="square">
            <a:spAutoFit/>
          </a:bodyPr>
          <a:lstStyle/>
          <a:p>
            <a:pPr algn="l">
              <a:defRPr sz="1900" b="1"/>
            </a:pPr>
            <a:r>
              <a:rPr dirty="0">
                <a:solidFill>
                  <a:schemeClr val="accent4">
                    <a:lumMod val="75000"/>
                  </a:schemeClr>
                </a:solidFill>
                <a:latin typeface="TheSans" panose="020B0503040302020203" pitchFamily="34" charset="-78"/>
              </a:rPr>
              <a:t>15,566</a:t>
            </a:r>
            <a:r>
              <a:rPr dirty="0">
                <a:solidFill>
                  <a:srgbClr val="000000"/>
                </a:solidFill>
                <a:latin typeface="TheSans" panose="020B0503040302020203" pitchFamily="34" charset="-78"/>
              </a:rPr>
              <a:t> </a:t>
            </a:r>
            <a:r>
              <a:rPr lang="en-US" dirty="0">
                <a:solidFill>
                  <a:srgbClr val="000000"/>
                </a:solidFill>
                <a:latin typeface="TheSans" panose="020B0503040302020203" pitchFamily="34" charset="-78"/>
              </a:rPr>
              <a:t>Service of Process</a:t>
            </a:r>
            <a:r>
              <a:rPr dirty="0">
                <a:solidFill>
                  <a:schemeClr val="accent4">
                    <a:lumMod val="75000"/>
                  </a:schemeClr>
                </a:solidFill>
                <a:latin typeface="TheSans" panose="020B0503040302020203" pitchFamily="34" charset="-78"/>
              </a:rPr>
              <a:t>14842 </a:t>
            </a:r>
            <a:r>
              <a:rPr lang="en-US" sz="1900" b="1" dirty="0">
                <a:solidFill>
                  <a:srgbClr val="000000"/>
                </a:solidFill>
                <a:latin typeface="TheSans" panose="020B0503040302020203" pitchFamily="34" charset="-78"/>
              </a:rPr>
              <a:t>S</a:t>
            </a:r>
            <a:r>
              <a:rPr lang="en-US" sz="1900" b="1" dirty="0">
                <a:solidFill>
                  <a:srgbClr val="000000"/>
                </a:solidFill>
              </a:rPr>
              <a:t>erved</a:t>
            </a:r>
            <a:r>
              <a:rPr lang="en-US" dirty="0">
                <a:solidFill>
                  <a:schemeClr val="accent4">
                    <a:lumMod val="75000"/>
                  </a:schemeClr>
                </a:solidFill>
                <a:latin typeface="TheSans" panose="020B0503040302020203" pitchFamily="34" charset="-78"/>
              </a:rPr>
              <a:t> </a:t>
            </a:r>
            <a:r>
              <a:rPr lang="en-US" dirty="0">
                <a:solidFill>
                  <a:srgbClr val="000000"/>
                </a:solidFill>
                <a:latin typeface="TheSans" panose="020B0503040302020203" pitchFamily="34" charset="-78"/>
              </a:rPr>
              <a:t>N</a:t>
            </a:r>
            <a:r>
              <a:rPr dirty="0">
                <a:solidFill>
                  <a:srgbClr val="000000"/>
                </a:solidFill>
                <a:latin typeface="TheSans" panose="020B0503040302020203" pitchFamily="34" charset="-78"/>
              </a:rPr>
              <a:t>otices </a:t>
            </a:r>
            <a:r>
              <a:rPr dirty="0">
                <a:solidFill>
                  <a:schemeClr val="accent4">
                    <a:lumMod val="75000"/>
                  </a:schemeClr>
                </a:solidFill>
              </a:rPr>
              <a:t>13027 </a:t>
            </a:r>
            <a:r>
              <a:rPr lang="en-US" sz="1900" b="1" dirty="0">
                <a:solidFill>
                  <a:srgbClr val="000000"/>
                </a:solidFill>
              </a:rPr>
              <a:t>Notices by Calling </a:t>
            </a:r>
            <a:r>
              <a:rPr dirty="0">
                <a:solidFill>
                  <a:schemeClr val="accent4">
                    <a:lumMod val="75000"/>
                  </a:schemeClr>
                </a:solidFill>
                <a:latin typeface="TheSans" panose="020B0503040302020203" pitchFamily="34" charset="-78"/>
              </a:rPr>
              <a:t>2005 </a:t>
            </a:r>
            <a:r>
              <a:rPr lang="en-US" sz="1900" b="1" dirty="0">
                <a:solidFill>
                  <a:srgbClr val="000000"/>
                </a:solidFill>
              </a:rPr>
              <a:t>Notices in Person</a:t>
            </a:r>
            <a:r>
              <a:rPr dirty="0">
                <a:solidFill>
                  <a:srgbClr val="000000"/>
                </a:solidFill>
                <a:latin typeface="TheSans" panose="020B0503040302020203" pitchFamily="34" charset="-78"/>
              </a:rPr>
              <a:t> </a:t>
            </a:r>
            <a:r>
              <a:rPr dirty="0">
                <a:solidFill>
                  <a:schemeClr val="accent4">
                    <a:lumMod val="75000"/>
                  </a:schemeClr>
                </a:solidFill>
              </a:rPr>
              <a:t>41</a:t>
            </a:r>
            <a:r>
              <a:rPr dirty="0">
                <a:solidFill>
                  <a:srgbClr val="000000"/>
                </a:solidFill>
                <a:latin typeface="TheSans" panose="020B0503040302020203" pitchFamily="34" charset="-78"/>
              </a:rPr>
              <a:t> </a:t>
            </a:r>
            <a:r>
              <a:rPr lang="en-US" dirty="0">
                <a:solidFill>
                  <a:srgbClr val="000000"/>
                </a:solidFill>
                <a:latin typeface="TheSans" panose="020B0503040302020203" pitchFamily="34" charset="-78"/>
              </a:rPr>
              <a:t>Ban N</a:t>
            </a:r>
            <a:r>
              <a:rPr dirty="0">
                <a:solidFill>
                  <a:srgbClr val="000000"/>
                </a:solidFill>
                <a:latin typeface="TheSans" panose="020B0503040302020203" pitchFamily="34" charset="-78"/>
              </a:rPr>
              <a:t>otices</a:t>
            </a:r>
            <a:endParaRPr lang="en-US" sz="1900" dirty="0">
              <a:latin typeface="TheSans" panose="020B0503040302020203" pitchFamily="34" charset="-78"/>
            </a:endParaRPr>
          </a:p>
        </p:txBody>
      </p:sp>
      <p:graphicFrame>
        <p:nvGraphicFramePr>
          <p:cNvPr id="7" name="Chart 6"/>
          <p:cNvGraphicFramePr/>
          <p:nvPr>
            <p:extLst>
              <p:ext uri="{D42A27DB-BD31-4B8C-83A1-F6EECF244321}">
                <p14:modId xmlns:p14="http://schemas.microsoft.com/office/powerpoint/2010/main" val="414232490"/>
              </p:ext>
            </p:extLst>
          </p:nvPr>
        </p:nvGraphicFramePr>
        <p:xfrm>
          <a:off x="183418" y="2269241"/>
          <a:ext cx="3657600" cy="2011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p:nvPr>
            <p:extLst>
              <p:ext uri="{D42A27DB-BD31-4B8C-83A1-F6EECF244321}">
                <p14:modId xmlns:p14="http://schemas.microsoft.com/office/powerpoint/2010/main" val="1604337659"/>
              </p:ext>
            </p:extLst>
          </p:nvPr>
        </p:nvGraphicFramePr>
        <p:xfrm>
          <a:off x="3982005" y="2346695"/>
          <a:ext cx="3657600" cy="20116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p:nvPr>
            <p:extLst>
              <p:ext uri="{D42A27DB-BD31-4B8C-83A1-F6EECF244321}">
                <p14:modId xmlns:p14="http://schemas.microsoft.com/office/powerpoint/2010/main" val="3935080340"/>
              </p:ext>
            </p:extLst>
          </p:nvPr>
        </p:nvGraphicFramePr>
        <p:xfrm>
          <a:off x="7891461" y="2277214"/>
          <a:ext cx="3657600" cy="20116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extLst>
              <p:ext uri="{D42A27DB-BD31-4B8C-83A1-F6EECF244321}">
                <p14:modId xmlns:p14="http://schemas.microsoft.com/office/powerpoint/2010/main" val="940943315"/>
              </p:ext>
            </p:extLst>
          </p:nvPr>
        </p:nvGraphicFramePr>
        <p:xfrm>
          <a:off x="5024" y="4430615"/>
          <a:ext cx="3657600" cy="212375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0"/>
          <p:cNvGraphicFramePr/>
          <p:nvPr>
            <p:extLst>
              <p:ext uri="{D42A27DB-BD31-4B8C-83A1-F6EECF244321}">
                <p14:modId xmlns:p14="http://schemas.microsoft.com/office/powerpoint/2010/main" val="2869682856"/>
              </p:ext>
            </p:extLst>
          </p:nvPr>
        </p:nvGraphicFramePr>
        <p:xfrm>
          <a:off x="3804349" y="4486655"/>
          <a:ext cx="3657600" cy="201168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2" name="Chart 11"/>
          <p:cNvGraphicFramePr/>
          <p:nvPr>
            <p:extLst>
              <p:ext uri="{D42A27DB-BD31-4B8C-83A1-F6EECF244321}">
                <p14:modId xmlns:p14="http://schemas.microsoft.com/office/powerpoint/2010/main" val="594941113"/>
              </p:ext>
            </p:extLst>
          </p:nvPr>
        </p:nvGraphicFramePr>
        <p:xfrm>
          <a:off x="7639605" y="4486655"/>
          <a:ext cx="3657600" cy="2011680"/>
        </p:xfrm>
        <a:graphic>
          <a:graphicData uri="http://schemas.openxmlformats.org/drawingml/2006/chart">
            <c:chart xmlns:c="http://schemas.openxmlformats.org/drawingml/2006/chart" xmlns:r="http://schemas.openxmlformats.org/officeDocument/2006/relationships" r:id="rId7"/>
          </a:graphicData>
        </a:graphic>
      </p:graphicFrame>
      <p:sp>
        <p:nvSpPr>
          <p:cNvPr id="3" name="TextBox 21">
            <a:extLst>
              <a:ext uri="{FF2B5EF4-FFF2-40B4-BE49-F238E27FC236}">
                <a16:creationId xmlns:a16="http://schemas.microsoft.com/office/drawing/2014/main" id="{48FA5B08-3AF9-9458-4C4A-D8F169846080}"/>
              </a:ext>
            </a:extLst>
          </p:cNvPr>
          <p:cNvSpPr txBox="1"/>
          <p:nvPr/>
        </p:nvSpPr>
        <p:spPr>
          <a:xfrm>
            <a:off x="4680390" y="4162562"/>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
        <p:nvSpPr>
          <p:cNvPr id="4" name="TextBox 21">
            <a:extLst>
              <a:ext uri="{FF2B5EF4-FFF2-40B4-BE49-F238E27FC236}">
                <a16:creationId xmlns:a16="http://schemas.microsoft.com/office/drawing/2014/main" id="{B3924109-8EB6-65CA-C115-7B283559939B}"/>
              </a:ext>
            </a:extLst>
          </p:cNvPr>
          <p:cNvSpPr txBox="1"/>
          <p:nvPr/>
        </p:nvSpPr>
        <p:spPr>
          <a:xfrm>
            <a:off x="721071" y="4162562"/>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
        <p:nvSpPr>
          <p:cNvPr id="18" name="TextBox 21">
            <a:extLst>
              <a:ext uri="{FF2B5EF4-FFF2-40B4-BE49-F238E27FC236}">
                <a16:creationId xmlns:a16="http://schemas.microsoft.com/office/drawing/2014/main" id="{0B6A823D-95F3-BD06-7A65-081D042BFCD5}"/>
              </a:ext>
            </a:extLst>
          </p:cNvPr>
          <p:cNvSpPr txBox="1"/>
          <p:nvPr/>
        </p:nvSpPr>
        <p:spPr>
          <a:xfrm>
            <a:off x="751161" y="6490836"/>
            <a:ext cx="2371162"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
        <p:nvSpPr>
          <p:cNvPr id="13" name="TextBox 21">
            <a:extLst>
              <a:ext uri="{FF2B5EF4-FFF2-40B4-BE49-F238E27FC236}">
                <a16:creationId xmlns:a16="http://schemas.microsoft.com/office/drawing/2014/main" id="{57B966CC-F226-812B-36C8-54CF3A835277}"/>
              </a:ext>
            </a:extLst>
          </p:cNvPr>
          <p:cNvSpPr txBox="1"/>
          <p:nvPr/>
        </p:nvSpPr>
        <p:spPr>
          <a:xfrm>
            <a:off x="8529377" y="4207398"/>
            <a:ext cx="2371148" cy="277008"/>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
        <p:nvSpPr>
          <p:cNvPr id="16" name="TextBox 21">
            <a:extLst>
              <a:ext uri="{FF2B5EF4-FFF2-40B4-BE49-F238E27FC236}">
                <a16:creationId xmlns:a16="http://schemas.microsoft.com/office/drawing/2014/main" id="{57B966CC-F226-812B-36C8-54CF3A835277}"/>
              </a:ext>
            </a:extLst>
          </p:cNvPr>
          <p:cNvSpPr txBox="1"/>
          <p:nvPr/>
        </p:nvSpPr>
        <p:spPr>
          <a:xfrm>
            <a:off x="4380369" y="6442277"/>
            <a:ext cx="2371148" cy="277008"/>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
        <p:nvSpPr>
          <p:cNvPr id="17" name="TextBox 21">
            <a:extLst>
              <a:ext uri="{FF2B5EF4-FFF2-40B4-BE49-F238E27FC236}">
                <a16:creationId xmlns:a16="http://schemas.microsoft.com/office/drawing/2014/main" id="{57B966CC-F226-812B-36C8-54CF3A835277}"/>
              </a:ext>
            </a:extLst>
          </p:cNvPr>
          <p:cNvSpPr txBox="1"/>
          <p:nvPr/>
        </p:nvSpPr>
        <p:spPr>
          <a:xfrm>
            <a:off x="8282831" y="6359831"/>
            <a:ext cx="2371148" cy="277008"/>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latin typeface="TheSans" panose="020B0503040302020203" pitchFamily="34" charset="-78"/>
                <a:cs typeface="TheSans" panose="020B0503040302020203" pitchFamily="34" charset="-78"/>
              </a:defRPr>
            </a:pPr>
            <a:r>
              <a:t>2020	2019	2018</a:t>
            </a:r>
          </a:p>
        </p:txBody>
      </p:sp>
    </p:spTree>
    <p:extLst>
      <p:ext uri="{BB962C8B-B14F-4D97-AF65-F5344CB8AC3E}">
        <p14:creationId xmlns:p14="http://schemas.microsoft.com/office/powerpoint/2010/main" val="36097622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6060" y="1734672"/>
            <a:ext cx="2031540" cy="277008"/>
          </a:xfrm>
        </p:spPr>
        <p:txBody>
          <a:bodyPr>
            <a:normAutofit fontScale="90000"/>
          </a:bodyPr>
          <a:lstStyle/>
          <a:p>
            <a:r>
              <a:t> </a:t>
            </a:r>
            <a:endParaRPr lang="en-US" dirty="0"/>
          </a:p>
        </p:txBody>
      </p:sp>
      <p:sp>
        <p:nvSpPr>
          <p:cNvPr id="5" name="Title 1"/>
          <p:cNvSpPr txBox="1">
            <a:spLocks/>
          </p:cNvSpPr>
          <p:nvPr/>
        </p:nvSpPr>
        <p:spPr>
          <a:xfrm>
            <a:off x="829573" y="465465"/>
            <a:ext cx="6625758" cy="787616"/>
          </a:xfrm>
          <a:prstGeom prst="rect">
            <a:avLst/>
          </a:prstGeom>
        </p:spPr>
        <p:txBody>
          <a:bodyPr vert="horz" lIns="91440" tIns="45720" rIns="91440" bIns="4572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sz="2800" b="1">
                <a:solidFill>
                  <a:schemeClr val="accent4">
                    <a:lumMod val="75000"/>
                  </a:schemeClr>
                </a:solidFill>
                <a:latin typeface="Sakkal Majalla" panose="02000000000000000000" pitchFamily="2" charset="-78"/>
                <a:cs typeface="Sakkal Majalla" panose="02000000000000000000" pitchFamily="2" charset="-78"/>
              </a:defRPr>
            </a:pPr>
            <a:r>
              <a:rPr lang="en-US" dirty="0"/>
              <a:t>Authentication and Attestation </a:t>
            </a:r>
            <a:endParaRPr lang="en-US" sz="2800" b="1" dirty="0">
              <a:solidFill>
                <a:schemeClr val="accent4">
                  <a:lumMod val="75000"/>
                </a:schemeClr>
              </a:solidFill>
              <a:latin typeface="Sakkal Majalla" panose="02000000000000000000" pitchFamily="2" charset="-78"/>
              <a:cs typeface="Sakkal Majalla" panose="02000000000000000000" pitchFamily="2" charset="-78"/>
            </a:endParaRPr>
          </a:p>
        </p:txBody>
      </p:sp>
      <p:graphicFrame>
        <p:nvGraphicFramePr>
          <p:cNvPr id="8" name="Chart 7"/>
          <p:cNvGraphicFramePr/>
          <p:nvPr>
            <p:extLst>
              <p:ext uri="{D42A27DB-BD31-4B8C-83A1-F6EECF244321}">
                <p14:modId xmlns:p14="http://schemas.microsoft.com/office/powerpoint/2010/main" val="3903244019"/>
              </p:ext>
            </p:extLst>
          </p:nvPr>
        </p:nvGraphicFramePr>
        <p:xfrm>
          <a:off x="4142452" y="1227812"/>
          <a:ext cx="3751993" cy="237040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p:nvPr>
            <p:extLst>
              <p:ext uri="{D42A27DB-BD31-4B8C-83A1-F6EECF244321}">
                <p14:modId xmlns:p14="http://schemas.microsoft.com/office/powerpoint/2010/main" val="487678846"/>
              </p:ext>
            </p:extLst>
          </p:nvPr>
        </p:nvGraphicFramePr>
        <p:xfrm>
          <a:off x="250177" y="1540680"/>
          <a:ext cx="3657600" cy="20116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p:nvPr>
            <p:extLst>
              <p:ext uri="{D42A27DB-BD31-4B8C-83A1-F6EECF244321}">
                <p14:modId xmlns:p14="http://schemas.microsoft.com/office/powerpoint/2010/main" val="3717592267"/>
              </p:ext>
            </p:extLst>
          </p:nvPr>
        </p:nvGraphicFramePr>
        <p:xfrm>
          <a:off x="4735973" y="4044094"/>
          <a:ext cx="2564952" cy="20116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p:cNvGraphicFramePr/>
          <p:nvPr>
            <p:extLst>
              <p:ext uri="{D42A27DB-BD31-4B8C-83A1-F6EECF244321}">
                <p14:modId xmlns:p14="http://schemas.microsoft.com/office/powerpoint/2010/main" val="3515354333"/>
              </p:ext>
            </p:extLst>
          </p:nvPr>
        </p:nvGraphicFramePr>
        <p:xfrm>
          <a:off x="8119497" y="4044094"/>
          <a:ext cx="3657600" cy="201168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p:cNvGraphicFramePr/>
          <p:nvPr>
            <p:extLst>
              <p:ext uri="{D42A27DB-BD31-4B8C-83A1-F6EECF244321}">
                <p14:modId xmlns:p14="http://schemas.microsoft.com/office/powerpoint/2010/main" val="855356772"/>
              </p:ext>
            </p:extLst>
          </p:nvPr>
        </p:nvGraphicFramePr>
        <p:xfrm>
          <a:off x="259801" y="4125919"/>
          <a:ext cx="3657600" cy="201168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6" name="Chart 15"/>
          <p:cNvGraphicFramePr/>
          <p:nvPr>
            <p:extLst>
              <p:ext uri="{D42A27DB-BD31-4B8C-83A1-F6EECF244321}">
                <p14:modId xmlns:p14="http://schemas.microsoft.com/office/powerpoint/2010/main" val="2081123338"/>
              </p:ext>
            </p:extLst>
          </p:nvPr>
        </p:nvGraphicFramePr>
        <p:xfrm>
          <a:off x="7942418" y="1540520"/>
          <a:ext cx="3657600" cy="2011680"/>
        </p:xfrm>
        <a:graphic>
          <a:graphicData uri="http://schemas.openxmlformats.org/drawingml/2006/chart">
            <c:chart xmlns:c="http://schemas.openxmlformats.org/drawingml/2006/chart" xmlns:r="http://schemas.openxmlformats.org/officeDocument/2006/relationships" r:id="rId7"/>
          </a:graphicData>
        </a:graphic>
      </p:graphicFrame>
      <p:sp>
        <p:nvSpPr>
          <p:cNvPr id="3" name="TextBox 2">
            <a:extLst>
              <a:ext uri="{FF2B5EF4-FFF2-40B4-BE49-F238E27FC236}">
                <a16:creationId xmlns:a16="http://schemas.microsoft.com/office/drawing/2014/main" id="{B4FDF815-F022-2BEC-CD51-8B45F8851F3B}"/>
              </a:ext>
            </a:extLst>
          </p:cNvPr>
          <p:cNvSpPr txBox="1"/>
          <p:nvPr/>
        </p:nvSpPr>
        <p:spPr>
          <a:xfrm>
            <a:off x="1385161" y="5999099"/>
            <a:ext cx="1670460" cy="276999"/>
          </a:xfrm>
          <a:prstGeom prst="rect">
            <a:avLst/>
          </a:prstGeom>
          <a:noFill/>
        </p:spPr>
        <p:txBody>
          <a:bodyPr wrap="square">
            <a:spAutoFit/>
          </a:bodyPr>
          <a:lstStyle/>
          <a:p>
            <a:pPr>
              <a:defRPr sz="1200"/>
            </a:pPr>
            <a:r>
              <a:t>(2018 , 2019 , 2020) </a:t>
            </a:r>
            <a:endParaRPr lang="en-US" sz="1200" dirty="0"/>
          </a:p>
        </p:txBody>
      </p:sp>
      <p:sp>
        <p:nvSpPr>
          <p:cNvPr id="17" name="TextBox 16">
            <a:extLst>
              <a:ext uri="{FF2B5EF4-FFF2-40B4-BE49-F238E27FC236}">
                <a16:creationId xmlns:a16="http://schemas.microsoft.com/office/drawing/2014/main" id="{77439196-4D31-6CB8-4986-528A4DC8E51E}"/>
              </a:ext>
            </a:extLst>
          </p:cNvPr>
          <p:cNvSpPr txBox="1"/>
          <p:nvPr/>
        </p:nvSpPr>
        <p:spPr>
          <a:xfrm>
            <a:off x="5440243" y="3359156"/>
            <a:ext cx="1858417" cy="276999"/>
          </a:xfrm>
          <a:prstGeom prst="rect">
            <a:avLst/>
          </a:prstGeom>
          <a:noFill/>
        </p:spPr>
        <p:txBody>
          <a:bodyPr wrap="square">
            <a:spAutoFit/>
          </a:bodyPr>
          <a:lstStyle/>
          <a:p>
            <a:pPr algn="l">
              <a:defRPr sz="1200"/>
            </a:pPr>
            <a:r>
              <a:rPr dirty="0"/>
              <a:t>(2018 , 2019 , 2020) </a:t>
            </a:r>
            <a:endParaRPr lang="en-US" sz="1200" dirty="0"/>
          </a:p>
        </p:txBody>
      </p:sp>
      <p:sp>
        <p:nvSpPr>
          <p:cNvPr id="19" name="TextBox 2">
            <a:extLst>
              <a:ext uri="{FF2B5EF4-FFF2-40B4-BE49-F238E27FC236}">
                <a16:creationId xmlns:a16="http://schemas.microsoft.com/office/drawing/2014/main" id="{9D7665BE-E3DE-2631-50D0-21260F1222C1}"/>
              </a:ext>
            </a:extLst>
          </p:cNvPr>
          <p:cNvSpPr txBox="1"/>
          <p:nvPr/>
        </p:nvSpPr>
        <p:spPr>
          <a:xfrm>
            <a:off x="5250314" y="5909463"/>
            <a:ext cx="1922556" cy="276999"/>
          </a:xfrm>
          <a:prstGeom prst="rect">
            <a:avLst/>
          </a:prstGeom>
          <a:no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pPr>
            <a:r>
              <a:rPr dirty="0"/>
              <a:t>(2018 , 2019 , 2020) </a:t>
            </a:r>
            <a:endParaRPr lang="en-US" sz="1200" dirty="0"/>
          </a:p>
        </p:txBody>
      </p:sp>
      <p:sp>
        <p:nvSpPr>
          <p:cNvPr id="20" name="TextBox 2">
            <a:extLst>
              <a:ext uri="{FF2B5EF4-FFF2-40B4-BE49-F238E27FC236}">
                <a16:creationId xmlns:a16="http://schemas.microsoft.com/office/drawing/2014/main" id="{9D7665BE-E3DE-2631-50D0-21260F1222C1}"/>
              </a:ext>
            </a:extLst>
          </p:cNvPr>
          <p:cNvSpPr txBox="1"/>
          <p:nvPr/>
        </p:nvSpPr>
        <p:spPr>
          <a:xfrm>
            <a:off x="9229933" y="3359161"/>
            <a:ext cx="1724136" cy="276999"/>
          </a:xfrm>
          <a:prstGeom prst="rect">
            <a:avLst/>
          </a:prstGeom>
          <a:no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pPr>
            <a:r>
              <a:rPr dirty="0"/>
              <a:t>2019/2020 </a:t>
            </a:r>
            <a:endParaRPr lang="en-US" sz="1200" dirty="0"/>
          </a:p>
        </p:txBody>
      </p:sp>
      <p:sp>
        <p:nvSpPr>
          <p:cNvPr id="4" name="TextBox 8">
            <a:extLst>
              <a:ext uri="{FF2B5EF4-FFF2-40B4-BE49-F238E27FC236}">
                <a16:creationId xmlns:a16="http://schemas.microsoft.com/office/drawing/2014/main" id="{F3ADF008-1DBF-86DB-C472-17BED70FF80F}"/>
              </a:ext>
            </a:extLst>
          </p:cNvPr>
          <p:cNvSpPr txBox="1"/>
          <p:nvPr/>
        </p:nvSpPr>
        <p:spPr>
          <a:xfrm>
            <a:off x="1412368" y="3359156"/>
            <a:ext cx="1804065" cy="277008"/>
          </a:xfrm>
          <a:prstGeom prst="rect">
            <a:avLst/>
          </a:prstGeom>
          <a:no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pPr>
            <a:r>
              <a:t>(2018 , 2019 , 2020) </a:t>
            </a:r>
            <a:endParaRPr lang="en-US" sz="1200" dirty="0"/>
          </a:p>
        </p:txBody>
      </p:sp>
      <p:sp>
        <p:nvSpPr>
          <p:cNvPr id="6" name="TextBox 8">
            <a:extLst>
              <a:ext uri="{FF2B5EF4-FFF2-40B4-BE49-F238E27FC236}">
                <a16:creationId xmlns:a16="http://schemas.microsoft.com/office/drawing/2014/main" id="{F3ADF008-1DBF-86DB-C472-17BED70FF80F}"/>
              </a:ext>
            </a:extLst>
          </p:cNvPr>
          <p:cNvSpPr txBox="1"/>
          <p:nvPr/>
        </p:nvSpPr>
        <p:spPr>
          <a:xfrm>
            <a:off x="9229933" y="5892647"/>
            <a:ext cx="2031540" cy="277008"/>
          </a:xfrm>
          <a:prstGeom prst="rect">
            <a:avLst/>
          </a:prstGeom>
          <a:no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pPr>
            <a:r>
              <a:t>(2018 , 2019 , 2020) </a:t>
            </a:r>
            <a:endParaRPr lang="en-US" sz="1200" dirty="0"/>
          </a:p>
        </p:txBody>
      </p:sp>
    </p:spTree>
    <p:extLst>
      <p:ext uri="{BB962C8B-B14F-4D97-AF65-F5344CB8AC3E}">
        <p14:creationId xmlns:p14="http://schemas.microsoft.com/office/powerpoint/2010/main" val="20516476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8744" y="0"/>
            <a:ext cx="9144000" cy="2387600"/>
          </a:xfrm>
        </p:spPr>
        <p:txBody>
          <a:bodyPr/>
          <a:lstStyle/>
          <a:p>
            <a:r>
              <a:rPr dirty="0"/>
              <a:t> </a:t>
            </a:r>
            <a:endParaRPr lang="en-US" dirty="0"/>
          </a:p>
        </p:txBody>
      </p:sp>
      <p:sp>
        <p:nvSpPr>
          <p:cNvPr id="5" name="Title 1"/>
          <p:cNvSpPr txBox="1">
            <a:spLocks/>
          </p:cNvSpPr>
          <p:nvPr/>
        </p:nvSpPr>
        <p:spPr>
          <a:xfrm>
            <a:off x="335024" y="544119"/>
            <a:ext cx="10081516" cy="787616"/>
          </a:xfrm>
          <a:prstGeom prst="rect">
            <a:avLst/>
          </a:prstGeom>
        </p:spPr>
        <p:txBody>
          <a:bodyPr vert="horz" lIns="91440" tIns="45720" rIns="91440" bIns="4572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sz="5400" b="1">
                <a:solidFill>
                  <a:schemeClr val="accent4">
                    <a:lumMod val="75000"/>
                  </a:schemeClr>
                </a:solidFill>
                <a:latin typeface="Sakkal Majalla" panose="02000000000000000000" pitchFamily="2" charset="-78"/>
                <a:cs typeface="Sakkal Majalla" panose="02000000000000000000" pitchFamily="2" charset="-78"/>
              </a:defRPr>
            </a:pPr>
            <a:r>
              <a:rPr dirty="0"/>
              <a:t>Family Reform and Year of Tolerance </a:t>
            </a:r>
            <a:endParaRPr lang="en-US" sz="3500" b="1" dirty="0">
              <a:solidFill>
                <a:schemeClr val="accent4">
                  <a:lumMod val="75000"/>
                </a:schemeClr>
              </a:solidFill>
              <a:latin typeface="Sakkal Majalla" panose="02000000000000000000" pitchFamily="2" charset="-78"/>
              <a:cs typeface="Sakkal Majalla" panose="02000000000000000000" pitchFamily="2" charset="-78"/>
            </a:endParaRPr>
          </a:p>
        </p:txBody>
      </p:sp>
      <p:graphicFrame>
        <p:nvGraphicFramePr>
          <p:cNvPr id="8" name="Chart 7"/>
          <p:cNvGraphicFramePr/>
          <p:nvPr>
            <p:extLst>
              <p:ext uri="{D42A27DB-BD31-4B8C-83A1-F6EECF244321}">
                <p14:modId xmlns:p14="http://schemas.microsoft.com/office/powerpoint/2010/main" val="1708006938"/>
              </p:ext>
            </p:extLst>
          </p:nvPr>
        </p:nvGraphicFramePr>
        <p:xfrm>
          <a:off x="7914987" y="2055471"/>
          <a:ext cx="3657600" cy="2011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p:nvPr>
            <p:extLst>
              <p:ext uri="{D42A27DB-BD31-4B8C-83A1-F6EECF244321}">
                <p14:modId xmlns:p14="http://schemas.microsoft.com/office/powerpoint/2010/main" val="1039253684"/>
              </p:ext>
            </p:extLst>
          </p:nvPr>
        </p:nvGraphicFramePr>
        <p:xfrm>
          <a:off x="4192297" y="1845185"/>
          <a:ext cx="3657600" cy="21501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p:nvPr>
            <p:extLst>
              <p:ext uri="{D42A27DB-BD31-4B8C-83A1-F6EECF244321}">
                <p14:modId xmlns:p14="http://schemas.microsoft.com/office/powerpoint/2010/main" val="4078161459"/>
              </p:ext>
            </p:extLst>
          </p:nvPr>
        </p:nvGraphicFramePr>
        <p:xfrm>
          <a:off x="8087258" y="4412985"/>
          <a:ext cx="3657600" cy="20116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p:cNvGraphicFramePr/>
          <p:nvPr>
            <p:extLst>
              <p:ext uri="{D42A27DB-BD31-4B8C-83A1-F6EECF244321}">
                <p14:modId xmlns:p14="http://schemas.microsoft.com/office/powerpoint/2010/main" val="645279526"/>
              </p:ext>
            </p:extLst>
          </p:nvPr>
        </p:nvGraphicFramePr>
        <p:xfrm>
          <a:off x="335024" y="2027026"/>
          <a:ext cx="3657600" cy="201168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p:cNvGraphicFramePr/>
          <p:nvPr>
            <p:extLst>
              <p:ext uri="{D42A27DB-BD31-4B8C-83A1-F6EECF244321}">
                <p14:modId xmlns:p14="http://schemas.microsoft.com/office/powerpoint/2010/main" val="1271413655"/>
              </p:ext>
            </p:extLst>
          </p:nvPr>
        </p:nvGraphicFramePr>
        <p:xfrm>
          <a:off x="4256992" y="4437969"/>
          <a:ext cx="3830266" cy="201168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6" name="Chart 15"/>
          <p:cNvGraphicFramePr/>
          <p:nvPr>
            <p:extLst>
              <p:ext uri="{D42A27DB-BD31-4B8C-83A1-F6EECF244321}">
                <p14:modId xmlns:p14="http://schemas.microsoft.com/office/powerpoint/2010/main" val="241440142"/>
              </p:ext>
            </p:extLst>
          </p:nvPr>
        </p:nvGraphicFramePr>
        <p:xfrm>
          <a:off x="392213" y="4437969"/>
          <a:ext cx="3657600" cy="2011680"/>
        </p:xfrm>
        <a:graphic>
          <a:graphicData uri="http://schemas.openxmlformats.org/drawingml/2006/chart">
            <c:chart xmlns:c="http://schemas.openxmlformats.org/drawingml/2006/chart" xmlns:r="http://schemas.openxmlformats.org/officeDocument/2006/relationships" r:id="rId7"/>
          </a:graphicData>
        </a:graphic>
      </p:graphicFrame>
      <p:sp>
        <p:nvSpPr>
          <p:cNvPr id="22" name="Rectangle 21"/>
          <p:cNvSpPr/>
          <p:nvPr/>
        </p:nvSpPr>
        <p:spPr>
          <a:xfrm>
            <a:off x="549556" y="1426321"/>
            <a:ext cx="8970095" cy="553998"/>
          </a:xfrm>
          <a:prstGeom prst="rect">
            <a:avLst/>
          </a:prstGeom>
        </p:spPr>
        <p:txBody>
          <a:bodyPr wrap="square">
            <a:spAutoFit/>
          </a:bodyPr>
          <a:lstStyle/>
          <a:p>
            <a:pPr algn="l">
              <a:defRPr b="1">
                <a:latin typeface="Sakkal Majalla" panose="02000000000000000000" pitchFamily="2" charset="-78"/>
                <a:cs typeface="Sakkal Majalla" panose="02000000000000000000" pitchFamily="2" charset="-78"/>
              </a:defRPr>
            </a:pPr>
            <a:r>
              <a:rPr sz="2000" dirty="0">
                <a:solidFill>
                  <a:srgbClr val="000000"/>
                </a:solidFill>
              </a:rPr>
              <a:t> </a:t>
            </a:r>
            <a:r>
              <a:rPr sz="3000" dirty="0">
                <a:solidFill>
                  <a:schemeClr val="accent4">
                    <a:lumMod val="75000"/>
                  </a:schemeClr>
                </a:solidFill>
                <a:highlight>
                  <a:srgbClr val="FFFF00"/>
                </a:highlight>
              </a:rPr>
              <a:t>975</a:t>
            </a:r>
            <a:r>
              <a:rPr sz="2000" dirty="0">
                <a:solidFill>
                  <a:srgbClr val="000000"/>
                </a:solidFill>
              </a:rPr>
              <a:t> </a:t>
            </a:r>
            <a:r>
              <a:rPr lang="en-US" sz="2000" dirty="0">
                <a:solidFill>
                  <a:srgbClr val="000000"/>
                </a:solidFill>
              </a:rPr>
              <a:t> F</a:t>
            </a:r>
            <a:r>
              <a:rPr sz="2000" dirty="0">
                <a:solidFill>
                  <a:srgbClr val="000000"/>
                </a:solidFill>
              </a:rPr>
              <a:t>amily </a:t>
            </a:r>
            <a:r>
              <a:rPr lang="en-US" sz="2000" dirty="0">
                <a:solidFill>
                  <a:srgbClr val="000000"/>
                </a:solidFill>
              </a:rPr>
              <a:t>D</a:t>
            </a:r>
            <a:r>
              <a:rPr sz="2000" dirty="0">
                <a:solidFill>
                  <a:srgbClr val="000000"/>
                </a:solidFill>
              </a:rPr>
              <a:t>isputes </a:t>
            </a:r>
            <a:r>
              <a:rPr sz="3000" dirty="0">
                <a:solidFill>
                  <a:schemeClr val="accent4">
                    <a:lumMod val="75000"/>
                  </a:schemeClr>
                </a:solidFill>
              </a:rPr>
              <a:t>366 </a:t>
            </a:r>
            <a:r>
              <a:rPr lang="en-US" sz="2000" b="1" dirty="0">
                <a:latin typeface="Sakkal Majalla" panose="02000000000000000000" pitchFamily="2" charset="-78"/>
                <a:cs typeface="Sakkal Majalla" panose="02000000000000000000" pitchFamily="2" charset="-78"/>
              </a:rPr>
              <a:t>F</a:t>
            </a:r>
            <a:r>
              <a:rPr sz="2000" b="1" dirty="0">
                <a:latin typeface="Sakkal Majalla" panose="02000000000000000000" pitchFamily="2" charset="-78"/>
                <a:cs typeface="Sakkal Majalla" panose="02000000000000000000" pitchFamily="2" charset="-78"/>
              </a:rPr>
              <a:t>amilies </a:t>
            </a:r>
            <a:r>
              <a:rPr lang="en-US" sz="2000" dirty="0"/>
              <a:t>P</a:t>
            </a:r>
            <a:r>
              <a:rPr sz="2000" dirty="0"/>
              <a:t>rotected from </a:t>
            </a:r>
            <a:r>
              <a:rPr lang="en-US" sz="2000" dirty="0"/>
              <a:t>F</a:t>
            </a:r>
            <a:r>
              <a:rPr sz="2000" dirty="0"/>
              <a:t>amily </a:t>
            </a:r>
            <a:r>
              <a:rPr lang="en-US" sz="2000" dirty="0"/>
              <a:t>D</a:t>
            </a:r>
            <a:r>
              <a:rPr sz="2000" dirty="0"/>
              <a:t>isintegration </a:t>
            </a:r>
            <a:endParaRPr lang="en-US" sz="2000" dirty="0"/>
          </a:p>
        </p:txBody>
      </p:sp>
      <p:cxnSp>
        <p:nvCxnSpPr>
          <p:cNvPr id="23" name="Straight Connector 22"/>
          <p:cNvCxnSpPr/>
          <p:nvPr/>
        </p:nvCxnSpPr>
        <p:spPr>
          <a:xfrm rot="10800000">
            <a:off x="504092" y="1294709"/>
            <a:ext cx="8229600" cy="0"/>
          </a:xfrm>
          <a:prstGeom prst="line">
            <a:avLst/>
          </a:prstGeom>
          <a:ln>
            <a:solidFill>
              <a:schemeClr val="accent4">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AD0F5A5-2BB1-38F1-701C-D5EA5C855633}"/>
              </a:ext>
            </a:extLst>
          </p:cNvPr>
          <p:cNvSpPr txBox="1"/>
          <p:nvPr/>
        </p:nvSpPr>
        <p:spPr>
          <a:xfrm>
            <a:off x="9096415" y="3865904"/>
            <a:ext cx="2013846" cy="276999"/>
          </a:xfrm>
          <a:prstGeom prst="rect">
            <a:avLst/>
          </a:prstGeom>
          <a:noFill/>
        </p:spPr>
        <p:txBody>
          <a:bodyPr wrap="square">
            <a:spAutoFit/>
          </a:bodyPr>
          <a:lstStyle/>
          <a:p>
            <a:pPr>
              <a:defRPr sz="1200"/>
            </a:pPr>
            <a:r>
              <a:rPr dirty="0"/>
              <a:t>(2018 , 2019 , 2020) </a:t>
            </a:r>
            <a:endParaRPr lang="en-US" sz="1200" dirty="0"/>
          </a:p>
        </p:txBody>
      </p:sp>
      <p:sp>
        <p:nvSpPr>
          <p:cNvPr id="9" name="TextBox 8">
            <a:extLst>
              <a:ext uri="{FF2B5EF4-FFF2-40B4-BE49-F238E27FC236}">
                <a16:creationId xmlns:a16="http://schemas.microsoft.com/office/drawing/2014/main" id="{A056FC8C-DFE8-086A-DEB6-CE38756399A2}"/>
              </a:ext>
            </a:extLst>
          </p:cNvPr>
          <p:cNvSpPr txBox="1"/>
          <p:nvPr/>
        </p:nvSpPr>
        <p:spPr>
          <a:xfrm>
            <a:off x="9169673" y="6257084"/>
            <a:ext cx="1602890" cy="276999"/>
          </a:xfrm>
          <a:prstGeom prst="rect">
            <a:avLst/>
          </a:prstGeom>
          <a:noFill/>
        </p:spPr>
        <p:txBody>
          <a:bodyPr wrap="square">
            <a:spAutoFit/>
          </a:bodyPr>
          <a:lstStyle/>
          <a:p>
            <a:pPr>
              <a:defRPr sz="1200"/>
            </a:pPr>
            <a:r>
              <a:rPr dirty="0"/>
              <a:t>(2018 , 2019 , 2020) </a:t>
            </a:r>
            <a:endParaRPr lang="en-US" sz="1200" dirty="0"/>
          </a:p>
        </p:txBody>
      </p:sp>
      <p:sp>
        <p:nvSpPr>
          <p:cNvPr id="17" name="TextBox 16">
            <a:extLst>
              <a:ext uri="{FF2B5EF4-FFF2-40B4-BE49-F238E27FC236}">
                <a16:creationId xmlns:a16="http://schemas.microsoft.com/office/drawing/2014/main" id="{0A64431D-A991-EA57-5A65-EC0AD49CF0D5}"/>
              </a:ext>
            </a:extLst>
          </p:cNvPr>
          <p:cNvSpPr txBox="1"/>
          <p:nvPr/>
        </p:nvSpPr>
        <p:spPr>
          <a:xfrm>
            <a:off x="5375229" y="6257085"/>
            <a:ext cx="2676207" cy="276999"/>
          </a:xfrm>
          <a:prstGeom prst="rect">
            <a:avLst/>
          </a:prstGeom>
          <a:noFill/>
        </p:spPr>
        <p:txBody>
          <a:bodyPr wrap="square">
            <a:spAutoFit/>
          </a:bodyPr>
          <a:lstStyle/>
          <a:p>
            <a:pPr>
              <a:defRPr sz="1200"/>
            </a:pPr>
            <a:r>
              <a:rPr dirty="0"/>
              <a:t>(2018 , 2019 , 2020) </a:t>
            </a:r>
            <a:endParaRPr lang="en-US" sz="1200" dirty="0"/>
          </a:p>
        </p:txBody>
      </p:sp>
      <p:sp>
        <p:nvSpPr>
          <p:cNvPr id="18" name="TextBox 17">
            <a:extLst>
              <a:ext uri="{FF2B5EF4-FFF2-40B4-BE49-F238E27FC236}">
                <a16:creationId xmlns:a16="http://schemas.microsoft.com/office/drawing/2014/main" id="{F9BAD211-7528-F7BC-790D-743A23D23BA0}"/>
              </a:ext>
            </a:extLst>
          </p:cNvPr>
          <p:cNvSpPr txBox="1"/>
          <p:nvPr/>
        </p:nvSpPr>
        <p:spPr>
          <a:xfrm>
            <a:off x="1524238" y="6181161"/>
            <a:ext cx="2051595" cy="276999"/>
          </a:xfrm>
          <a:prstGeom prst="rect">
            <a:avLst/>
          </a:prstGeom>
          <a:noFill/>
        </p:spPr>
        <p:txBody>
          <a:bodyPr wrap="square">
            <a:spAutoFit/>
          </a:bodyPr>
          <a:lstStyle/>
          <a:p>
            <a:pPr>
              <a:defRPr sz="1200"/>
            </a:pPr>
            <a:r>
              <a:t>(2018 , 2019 , 2020) </a:t>
            </a:r>
            <a:endParaRPr lang="en-US" sz="1200" dirty="0"/>
          </a:p>
        </p:txBody>
      </p:sp>
      <p:sp>
        <p:nvSpPr>
          <p:cNvPr id="4" name="TextBox 3">
            <a:extLst>
              <a:ext uri="{FF2B5EF4-FFF2-40B4-BE49-F238E27FC236}">
                <a16:creationId xmlns:a16="http://schemas.microsoft.com/office/drawing/2014/main" id="{92EE6076-F2E5-BE8D-C628-25B4710B86DA}"/>
              </a:ext>
            </a:extLst>
          </p:cNvPr>
          <p:cNvSpPr txBox="1"/>
          <p:nvPr/>
        </p:nvSpPr>
        <p:spPr>
          <a:xfrm>
            <a:off x="5334004" y="3865904"/>
            <a:ext cx="1833479" cy="276999"/>
          </a:xfrm>
          <a:prstGeom prst="rect">
            <a:avLst/>
          </a:prstGeom>
          <a:noFill/>
        </p:spPr>
        <p:txBody>
          <a:bodyPr wrap="square">
            <a:spAutoFit/>
          </a:bodyPr>
          <a:lstStyle/>
          <a:p>
            <a:pPr>
              <a:defRPr sz="1200"/>
            </a:pPr>
            <a:r>
              <a:rPr dirty="0"/>
              <a:t>(2018 , 2019 , 2020) </a:t>
            </a:r>
            <a:endParaRPr lang="en-US" sz="1200" dirty="0"/>
          </a:p>
        </p:txBody>
      </p:sp>
      <p:sp>
        <p:nvSpPr>
          <p:cNvPr id="6" name="TextBox 5">
            <a:extLst>
              <a:ext uri="{FF2B5EF4-FFF2-40B4-BE49-F238E27FC236}">
                <a16:creationId xmlns:a16="http://schemas.microsoft.com/office/drawing/2014/main" id="{923D7105-1D2B-384E-4EE5-D8D6A1D6F5DB}"/>
              </a:ext>
            </a:extLst>
          </p:cNvPr>
          <p:cNvSpPr txBox="1"/>
          <p:nvPr/>
        </p:nvSpPr>
        <p:spPr>
          <a:xfrm>
            <a:off x="1247084" y="3865904"/>
            <a:ext cx="1833479" cy="276999"/>
          </a:xfrm>
          <a:prstGeom prst="rect">
            <a:avLst/>
          </a:prstGeom>
          <a:noFill/>
        </p:spPr>
        <p:txBody>
          <a:bodyPr wrap="square">
            <a:spAutoFit/>
          </a:bodyPr>
          <a:lstStyle/>
          <a:p>
            <a:pPr>
              <a:defRPr sz="1200"/>
            </a:pPr>
            <a:r>
              <a:rPr dirty="0"/>
              <a:t>(2018 , 2019 , 2020) </a:t>
            </a:r>
            <a:endParaRPr lang="en-US" sz="1200" dirty="0"/>
          </a:p>
        </p:txBody>
      </p:sp>
    </p:spTree>
    <p:extLst>
      <p:ext uri="{BB962C8B-B14F-4D97-AF65-F5344CB8AC3E}">
        <p14:creationId xmlns:p14="http://schemas.microsoft.com/office/powerpoint/2010/main" val="41404090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8744" y="0"/>
            <a:ext cx="9144000" cy="2387600"/>
          </a:xfrm>
        </p:spPr>
        <p:txBody>
          <a:bodyPr/>
          <a:lstStyle/>
          <a:p>
            <a:r>
              <a:t> </a:t>
            </a:r>
            <a:endParaRPr lang="en-US" dirty="0"/>
          </a:p>
        </p:txBody>
      </p:sp>
      <p:sp>
        <p:nvSpPr>
          <p:cNvPr id="3" name="Rectangle 2"/>
          <p:cNvSpPr/>
          <p:nvPr/>
        </p:nvSpPr>
        <p:spPr>
          <a:xfrm>
            <a:off x="2363372" y="3110954"/>
            <a:ext cx="7465256" cy="769441"/>
          </a:xfrm>
          <a:prstGeom prst="rect">
            <a:avLst/>
          </a:prstGeom>
        </p:spPr>
        <p:txBody>
          <a:bodyPr wrap="square">
            <a:spAutoFit/>
          </a:bodyPr>
          <a:lstStyle/>
          <a:p>
            <a:pPr algn="ctr">
              <a:defRPr sz="4400" b="1">
                <a:solidFill>
                  <a:schemeClr val="accent1"/>
                </a:solidFill>
                <a:latin typeface="Sakkal Majalla" panose="02000000000000000000" pitchFamily="2" charset="-78"/>
                <a:cs typeface="Sakkal Majalla" panose="02000000000000000000" pitchFamily="2" charset="-78"/>
              </a:defRPr>
            </a:pPr>
            <a:r>
              <a:rPr dirty="0"/>
              <a:t>E. Investment in </a:t>
            </a:r>
            <a:r>
              <a:rPr lang="en-US" dirty="0"/>
              <a:t>H</a:t>
            </a:r>
            <a:r>
              <a:rPr dirty="0"/>
              <a:t>uman </a:t>
            </a:r>
            <a:r>
              <a:rPr lang="en-US" dirty="0"/>
              <a:t>C</a:t>
            </a:r>
            <a:r>
              <a:rPr dirty="0"/>
              <a:t>apital</a:t>
            </a:r>
            <a:endParaRPr lang="en-US" sz="4400" dirty="0">
              <a:solidFill>
                <a:schemeClr val="accent1"/>
              </a:solidFill>
            </a:endParaRPr>
          </a:p>
        </p:txBody>
      </p:sp>
    </p:spTree>
    <p:extLst>
      <p:ext uri="{BB962C8B-B14F-4D97-AF65-F5344CB8AC3E}">
        <p14:creationId xmlns:p14="http://schemas.microsoft.com/office/powerpoint/2010/main" val="1027293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1401" y="1734672"/>
            <a:ext cx="2066843" cy="277008"/>
          </a:xfrm>
        </p:spPr>
        <p:txBody>
          <a:bodyPr>
            <a:normAutofit fontScale="90000"/>
          </a:bodyPr>
          <a:lstStyle/>
          <a:p>
            <a:r>
              <a:t> </a:t>
            </a:r>
            <a:endParaRPr lang="en-US" dirty="0"/>
          </a:p>
        </p:txBody>
      </p:sp>
      <p:sp>
        <p:nvSpPr>
          <p:cNvPr id="5" name="Title 1"/>
          <p:cNvSpPr txBox="1">
            <a:spLocks/>
          </p:cNvSpPr>
          <p:nvPr/>
        </p:nvSpPr>
        <p:spPr>
          <a:xfrm>
            <a:off x="782327" y="947106"/>
            <a:ext cx="3506606" cy="787616"/>
          </a:xfrm>
          <a:prstGeom prst="rect">
            <a:avLst/>
          </a:prstGeom>
        </p:spPr>
        <p:txBody>
          <a:bodyPr vert="horz" lIns="91440" tIns="45721" rIns="91440" bIns="45721"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defRPr sz="3000" b="1">
                <a:solidFill>
                  <a:schemeClr val="accent4">
                    <a:lumMod val="75000"/>
                  </a:schemeClr>
                </a:solidFill>
                <a:latin typeface="TheSans" panose="020B0503040302020203" pitchFamily="34" charset="-78"/>
                <a:cs typeface="+mn-cs"/>
              </a:defRPr>
            </a:pPr>
            <a:r>
              <a:rPr dirty="0"/>
              <a:t>National </a:t>
            </a:r>
            <a:r>
              <a:rPr lang="en-US" dirty="0"/>
              <a:t>C</a:t>
            </a:r>
            <a:r>
              <a:rPr dirty="0"/>
              <a:t>adres </a:t>
            </a:r>
            <a:endParaRPr lang="en-US" sz="3000" b="1" dirty="0">
              <a:solidFill>
                <a:schemeClr val="accent4">
                  <a:lumMod val="75000"/>
                </a:schemeClr>
              </a:solidFill>
              <a:latin typeface="TheSans" panose="020B0503040302020203" pitchFamily="34" charset="-78"/>
              <a:cs typeface="+mn-cs"/>
            </a:endParaRPr>
          </a:p>
        </p:txBody>
      </p:sp>
      <p:grpSp>
        <p:nvGrpSpPr>
          <p:cNvPr id="24" name="Group 23">
            <a:extLst>
              <a:ext uri="{FF2B5EF4-FFF2-40B4-BE49-F238E27FC236}">
                <a16:creationId xmlns:a16="http://schemas.microsoft.com/office/drawing/2014/main" id="{77369EFF-536D-945F-890F-DAA36D4110E8}"/>
              </a:ext>
            </a:extLst>
          </p:cNvPr>
          <p:cNvGrpSpPr/>
          <p:nvPr/>
        </p:nvGrpSpPr>
        <p:grpSpPr>
          <a:xfrm>
            <a:off x="914400" y="2115162"/>
            <a:ext cx="11001517" cy="4366919"/>
            <a:chOff x="3804349" y="2115162"/>
            <a:chExt cx="8111568" cy="4366919"/>
          </a:xfrm>
        </p:grpSpPr>
        <p:graphicFrame>
          <p:nvGraphicFramePr>
            <p:cNvPr id="7" name="Chart 6"/>
            <p:cNvGraphicFramePr/>
            <p:nvPr>
              <p:extLst>
                <p:ext uri="{D42A27DB-BD31-4B8C-83A1-F6EECF244321}">
                  <p14:modId xmlns:p14="http://schemas.microsoft.com/office/powerpoint/2010/main" val="4238988385"/>
                </p:ext>
              </p:extLst>
            </p:nvPr>
          </p:nvGraphicFramePr>
          <p:xfrm>
            <a:off x="3804349" y="2115163"/>
            <a:ext cx="2236507" cy="2011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p:nvPr>
              <p:extLst>
                <p:ext uri="{D42A27DB-BD31-4B8C-83A1-F6EECF244321}">
                  <p14:modId xmlns:p14="http://schemas.microsoft.com/office/powerpoint/2010/main" val="3085485230"/>
                </p:ext>
              </p:extLst>
            </p:nvPr>
          </p:nvGraphicFramePr>
          <p:xfrm>
            <a:off x="6458969" y="2158025"/>
            <a:ext cx="2236507" cy="20116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p:nvPr>
              <p:extLst>
                <p:ext uri="{D42A27DB-BD31-4B8C-83A1-F6EECF244321}">
                  <p14:modId xmlns:p14="http://schemas.microsoft.com/office/powerpoint/2010/main" val="3281338596"/>
                </p:ext>
              </p:extLst>
            </p:nvPr>
          </p:nvGraphicFramePr>
          <p:xfrm>
            <a:off x="9330449" y="2115162"/>
            <a:ext cx="2585468" cy="20116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Chart 18">
              <a:extLst>
                <a:ext uri="{FF2B5EF4-FFF2-40B4-BE49-F238E27FC236}">
                  <a16:creationId xmlns:a16="http://schemas.microsoft.com/office/drawing/2014/main" id="{0539ED48-553D-C925-D550-115B7D3DD696}"/>
                </a:ext>
              </a:extLst>
            </p:cNvPr>
            <p:cNvGraphicFramePr/>
            <p:nvPr>
              <p:extLst>
                <p:ext uri="{D42A27DB-BD31-4B8C-83A1-F6EECF244321}">
                  <p14:modId xmlns:p14="http://schemas.microsoft.com/office/powerpoint/2010/main" val="3246627057"/>
                </p:ext>
              </p:extLst>
            </p:nvPr>
          </p:nvGraphicFramePr>
          <p:xfrm>
            <a:off x="9330449" y="4470401"/>
            <a:ext cx="2236507" cy="20116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25" name="Group 24">
            <a:extLst>
              <a:ext uri="{FF2B5EF4-FFF2-40B4-BE49-F238E27FC236}">
                <a16:creationId xmlns:a16="http://schemas.microsoft.com/office/drawing/2014/main" id="{CD559225-3269-0320-417A-F1613DA7A8DB}"/>
              </a:ext>
            </a:extLst>
          </p:cNvPr>
          <p:cNvGrpSpPr/>
          <p:nvPr/>
        </p:nvGrpSpPr>
        <p:grpSpPr>
          <a:xfrm>
            <a:off x="1458307" y="4520601"/>
            <a:ext cx="6368864" cy="2046697"/>
            <a:chOff x="3628654" y="1993806"/>
            <a:chExt cx="5346096" cy="2046697"/>
          </a:xfrm>
        </p:grpSpPr>
        <p:graphicFrame>
          <p:nvGraphicFramePr>
            <p:cNvPr id="27" name="Chart 26">
              <a:extLst>
                <a:ext uri="{FF2B5EF4-FFF2-40B4-BE49-F238E27FC236}">
                  <a16:creationId xmlns:a16="http://schemas.microsoft.com/office/drawing/2014/main" id="{95F07FEA-71CF-F814-9909-B11C3FFB1581}"/>
                </a:ext>
              </a:extLst>
            </p:cNvPr>
            <p:cNvGraphicFramePr/>
            <p:nvPr>
              <p:extLst>
                <p:ext uri="{D42A27DB-BD31-4B8C-83A1-F6EECF244321}">
                  <p14:modId xmlns:p14="http://schemas.microsoft.com/office/powerpoint/2010/main" val="4101453292"/>
                </p:ext>
              </p:extLst>
            </p:nvPr>
          </p:nvGraphicFramePr>
          <p:xfrm>
            <a:off x="3628654" y="1993806"/>
            <a:ext cx="2236507" cy="201168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8" name="Chart 27">
              <a:extLst>
                <a:ext uri="{FF2B5EF4-FFF2-40B4-BE49-F238E27FC236}">
                  <a16:creationId xmlns:a16="http://schemas.microsoft.com/office/drawing/2014/main" id="{2BC1E077-E3D7-9A1D-59B3-5CC9A0E3F084}"/>
                </a:ext>
              </a:extLst>
            </p:cNvPr>
            <p:cNvGraphicFramePr/>
            <p:nvPr>
              <p:extLst>
                <p:ext uri="{D42A27DB-BD31-4B8C-83A1-F6EECF244321}">
                  <p14:modId xmlns:p14="http://schemas.microsoft.com/office/powerpoint/2010/main" val="29776879"/>
                </p:ext>
              </p:extLst>
            </p:nvPr>
          </p:nvGraphicFramePr>
          <p:xfrm>
            <a:off x="5960062" y="2028823"/>
            <a:ext cx="3014688" cy="2011680"/>
          </p:xfrm>
          <a:graphic>
            <a:graphicData uri="http://schemas.openxmlformats.org/drawingml/2006/chart">
              <c:chart xmlns:c="http://schemas.openxmlformats.org/drawingml/2006/chart" xmlns:r="http://schemas.openxmlformats.org/officeDocument/2006/relationships" r:id="rId7"/>
            </a:graphicData>
          </a:graphic>
        </p:graphicFrame>
      </p:grpSp>
      <p:sp>
        <p:nvSpPr>
          <p:cNvPr id="32" name="TextBox 19">
            <a:extLst>
              <a:ext uri="{FF2B5EF4-FFF2-40B4-BE49-F238E27FC236}">
                <a16:creationId xmlns:a16="http://schemas.microsoft.com/office/drawing/2014/main" id="{92412DE8-8ABD-953D-8FD5-FCEF79AE12EC}"/>
              </a:ext>
            </a:extLst>
          </p:cNvPr>
          <p:cNvSpPr txBox="1"/>
          <p:nvPr/>
        </p:nvSpPr>
        <p:spPr>
          <a:xfrm>
            <a:off x="9231300" y="6299860"/>
            <a:ext cx="2066841" cy="276999"/>
          </a:xfrm>
          <a:prstGeom prst="rect">
            <a:avLst/>
          </a:prstGeom>
          <a:no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defRPr sz="1200"/>
            </a:pPr>
            <a:r>
              <a:rPr dirty="0"/>
              <a:t>(2018 , 2019 , 2020) </a:t>
            </a:r>
            <a:endParaRPr lang="en-US" sz="1200" dirty="0"/>
          </a:p>
        </p:txBody>
      </p:sp>
      <p:sp>
        <p:nvSpPr>
          <p:cNvPr id="33" name="TextBox 19">
            <a:extLst>
              <a:ext uri="{FF2B5EF4-FFF2-40B4-BE49-F238E27FC236}">
                <a16:creationId xmlns:a16="http://schemas.microsoft.com/office/drawing/2014/main" id="{92412DE8-8ABD-953D-8FD5-FCEF79AE12EC}"/>
              </a:ext>
            </a:extLst>
          </p:cNvPr>
          <p:cNvSpPr txBox="1"/>
          <p:nvPr/>
        </p:nvSpPr>
        <p:spPr>
          <a:xfrm>
            <a:off x="1927279" y="6290299"/>
            <a:ext cx="2066841" cy="276999"/>
          </a:xfrm>
          <a:prstGeom prst="rect">
            <a:avLst/>
          </a:prstGeom>
          <a:no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pPr>
            <a:r>
              <a:t>(2018 , 2019 , 2020) </a:t>
            </a:r>
            <a:endParaRPr lang="en-US" sz="1200" dirty="0"/>
          </a:p>
        </p:txBody>
      </p:sp>
      <p:sp>
        <p:nvSpPr>
          <p:cNvPr id="3" name="TextBox 19">
            <a:extLst>
              <a:ext uri="{FF2B5EF4-FFF2-40B4-BE49-F238E27FC236}">
                <a16:creationId xmlns:a16="http://schemas.microsoft.com/office/drawing/2014/main" id="{906A2433-7CD8-4EF1-877F-C6C724FC8046}"/>
              </a:ext>
            </a:extLst>
          </p:cNvPr>
          <p:cNvSpPr txBox="1"/>
          <p:nvPr/>
        </p:nvSpPr>
        <p:spPr>
          <a:xfrm>
            <a:off x="1458307" y="4005848"/>
            <a:ext cx="1722686" cy="277008"/>
          </a:xfrm>
          <a:prstGeom prst="rect">
            <a:avLst/>
          </a:prstGeom>
          <a:no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defRPr sz="1200"/>
            </a:pPr>
            <a:r>
              <a:rPr dirty="0"/>
              <a:t>(2018 , 2019 , 2020) </a:t>
            </a:r>
            <a:endParaRPr lang="en-US" sz="1200" dirty="0"/>
          </a:p>
        </p:txBody>
      </p:sp>
      <p:sp>
        <p:nvSpPr>
          <p:cNvPr id="4" name="TextBox 19">
            <a:extLst>
              <a:ext uri="{FF2B5EF4-FFF2-40B4-BE49-F238E27FC236}">
                <a16:creationId xmlns:a16="http://schemas.microsoft.com/office/drawing/2014/main" id="{906A2433-7CD8-4EF1-877F-C6C724FC8046}"/>
              </a:ext>
            </a:extLst>
          </p:cNvPr>
          <p:cNvSpPr txBox="1"/>
          <p:nvPr/>
        </p:nvSpPr>
        <p:spPr>
          <a:xfrm>
            <a:off x="5245618" y="6290299"/>
            <a:ext cx="1571671" cy="277008"/>
          </a:xfrm>
          <a:prstGeom prst="rect">
            <a:avLst/>
          </a:prstGeom>
          <a:no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defRPr sz="1200"/>
            </a:pPr>
            <a:r>
              <a:rPr dirty="0"/>
              <a:t>(2018 , 2019 , 2020) </a:t>
            </a:r>
            <a:endParaRPr lang="en-US" sz="1200" dirty="0"/>
          </a:p>
        </p:txBody>
      </p:sp>
    </p:spTree>
    <p:extLst>
      <p:ext uri="{BB962C8B-B14F-4D97-AF65-F5344CB8AC3E}">
        <p14:creationId xmlns:p14="http://schemas.microsoft.com/office/powerpoint/2010/main" val="9157830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8744" y="0"/>
            <a:ext cx="9144000" cy="2387600"/>
          </a:xfrm>
        </p:spPr>
        <p:txBody>
          <a:bodyPr/>
          <a:lstStyle/>
          <a:p>
            <a:r>
              <a:t> </a:t>
            </a:r>
            <a:endParaRPr lang="en-US" dirty="0"/>
          </a:p>
        </p:txBody>
      </p:sp>
      <p:sp>
        <p:nvSpPr>
          <p:cNvPr id="5" name="Title 1"/>
          <p:cNvSpPr txBox="1">
            <a:spLocks/>
          </p:cNvSpPr>
          <p:nvPr/>
        </p:nvSpPr>
        <p:spPr>
          <a:xfrm>
            <a:off x="466362" y="877804"/>
            <a:ext cx="8515661" cy="787616"/>
          </a:xfrm>
          <a:prstGeom prst="rect">
            <a:avLst/>
          </a:prstGeom>
        </p:spPr>
        <p:txBody>
          <a:bodyPr vert="horz" lIns="91440" tIns="45721" rIns="91440" bIns="45721"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sz="3000" b="1">
                <a:solidFill>
                  <a:schemeClr val="accent4">
                    <a:lumMod val="75000"/>
                  </a:schemeClr>
                </a:solidFill>
                <a:latin typeface="TheSans" panose="020B0503040302020203" pitchFamily="34" charset="-78"/>
                <a:cs typeface="+mn-cs"/>
              </a:defRPr>
            </a:pPr>
            <a:r>
              <a:rPr dirty="0"/>
              <a:t>Development and Training of Human Talent</a:t>
            </a:r>
            <a:r>
              <a:rPr lang="en-US" dirty="0"/>
              <a:t>s</a:t>
            </a:r>
            <a:r>
              <a:rPr dirty="0"/>
              <a:t> </a:t>
            </a:r>
            <a:endParaRPr lang="en-US" sz="3000" b="1" dirty="0">
              <a:solidFill>
                <a:schemeClr val="accent4">
                  <a:lumMod val="75000"/>
                </a:schemeClr>
              </a:solidFill>
              <a:latin typeface="TheSans" panose="020B0503040302020203" pitchFamily="34" charset="-78"/>
              <a:cs typeface="+mn-cs"/>
            </a:endParaRPr>
          </a:p>
        </p:txBody>
      </p:sp>
      <p:grpSp>
        <p:nvGrpSpPr>
          <p:cNvPr id="24" name="Group 23">
            <a:extLst>
              <a:ext uri="{FF2B5EF4-FFF2-40B4-BE49-F238E27FC236}">
                <a16:creationId xmlns:a16="http://schemas.microsoft.com/office/drawing/2014/main" id="{77369EFF-536D-945F-890F-DAA36D4110E8}"/>
              </a:ext>
            </a:extLst>
          </p:cNvPr>
          <p:cNvGrpSpPr/>
          <p:nvPr/>
        </p:nvGrpSpPr>
        <p:grpSpPr>
          <a:xfrm>
            <a:off x="1150943" y="2081808"/>
            <a:ext cx="10778356" cy="2118514"/>
            <a:chOff x="1137561" y="2061185"/>
            <a:chExt cx="10778356" cy="2118514"/>
          </a:xfrm>
        </p:grpSpPr>
        <p:graphicFrame>
          <p:nvGraphicFramePr>
            <p:cNvPr id="7" name="Chart 6"/>
            <p:cNvGraphicFramePr/>
            <p:nvPr>
              <p:extLst>
                <p:ext uri="{D42A27DB-BD31-4B8C-83A1-F6EECF244321}">
                  <p14:modId xmlns:p14="http://schemas.microsoft.com/office/powerpoint/2010/main" val="1332463041"/>
                </p:ext>
              </p:extLst>
            </p:nvPr>
          </p:nvGraphicFramePr>
          <p:xfrm>
            <a:off x="3804349" y="2115163"/>
            <a:ext cx="2236507" cy="2011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p:nvPr>
              <p:extLst>
                <p:ext uri="{D42A27DB-BD31-4B8C-83A1-F6EECF244321}">
                  <p14:modId xmlns:p14="http://schemas.microsoft.com/office/powerpoint/2010/main" val="2444704180"/>
                </p:ext>
              </p:extLst>
            </p:nvPr>
          </p:nvGraphicFramePr>
          <p:xfrm>
            <a:off x="6471137" y="2168019"/>
            <a:ext cx="2236507" cy="20116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p:nvPr>
              <p:extLst>
                <p:ext uri="{D42A27DB-BD31-4B8C-83A1-F6EECF244321}">
                  <p14:modId xmlns:p14="http://schemas.microsoft.com/office/powerpoint/2010/main" val="3468348622"/>
                </p:ext>
              </p:extLst>
            </p:nvPr>
          </p:nvGraphicFramePr>
          <p:xfrm>
            <a:off x="8901229" y="2115162"/>
            <a:ext cx="3014688" cy="20116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Chart 18">
              <a:extLst>
                <a:ext uri="{FF2B5EF4-FFF2-40B4-BE49-F238E27FC236}">
                  <a16:creationId xmlns:a16="http://schemas.microsoft.com/office/drawing/2014/main" id="{0539ED48-553D-C925-D550-115B7D3DD696}"/>
                </a:ext>
              </a:extLst>
            </p:cNvPr>
            <p:cNvGraphicFramePr/>
            <p:nvPr>
              <p:extLst>
                <p:ext uri="{D42A27DB-BD31-4B8C-83A1-F6EECF244321}">
                  <p14:modId xmlns:p14="http://schemas.microsoft.com/office/powerpoint/2010/main" val="876354528"/>
                </p:ext>
              </p:extLst>
            </p:nvPr>
          </p:nvGraphicFramePr>
          <p:xfrm>
            <a:off x="1137561" y="2061185"/>
            <a:ext cx="2236507" cy="2011680"/>
          </p:xfrm>
          <a:graphic>
            <a:graphicData uri="http://schemas.openxmlformats.org/drawingml/2006/chart">
              <c:chart xmlns:c="http://schemas.openxmlformats.org/drawingml/2006/chart" xmlns:r="http://schemas.openxmlformats.org/officeDocument/2006/relationships" r:id="rId5"/>
            </a:graphicData>
          </a:graphic>
        </p:graphicFrame>
      </p:grpSp>
      <p:sp>
        <p:nvSpPr>
          <p:cNvPr id="21" name="TextBox 19">
            <a:extLst>
              <a:ext uri="{FF2B5EF4-FFF2-40B4-BE49-F238E27FC236}">
                <a16:creationId xmlns:a16="http://schemas.microsoft.com/office/drawing/2014/main" id="{BEF05380-0BDD-F8AA-4C67-8BD7A6CAB482}"/>
              </a:ext>
            </a:extLst>
          </p:cNvPr>
          <p:cNvSpPr txBox="1"/>
          <p:nvPr/>
        </p:nvSpPr>
        <p:spPr>
          <a:xfrm>
            <a:off x="4178358" y="3997018"/>
            <a:ext cx="1939955" cy="300894"/>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pPr>
            <a:r>
              <a:t>(2018 , 2019 , 2020) </a:t>
            </a:r>
            <a:endParaRPr lang="en-US" sz="1200" dirty="0"/>
          </a:p>
        </p:txBody>
      </p:sp>
      <p:sp>
        <p:nvSpPr>
          <p:cNvPr id="22" name="TextBox 19">
            <a:extLst>
              <a:ext uri="{FF2B5EF4-FFF2-40B4-BE49-F238E27FC236}">
                <a16:creationId xmlns:a16="http://schemas.microsoft.com/office/drawing/2014/main" id="{BEF05380-0BDD-F8AA-4C67-8BD7A6CAB482}"/>
              </a:ext>
            </a:extLst>
          </p:cNvPr>
          <p:cNvSpPr txBox="1"/>
          <p:nvPr/>
        </p:nvSpPr>
        <p:spPr>
          <a:xfrm>
            <a:off x="1544287" y="3959082"/>
            <a:ext cx="1939955" cy="300894"/>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pPr>
            <a:r>
              <a:rPr dirty="0"/>
              <a:t>(2018 , 2019 , 2020) </a:t>
            </a:r>
            <a:endParaRPr lang="en-US" sz="1200" dirty="0"/>
          </a:p>
        </p:txBody>
      </p:sp>
      <p:sp>
        <p:nvSpPr>
          <p:cNvPr id="23" name="TextBox 19">
            <a:extLst>
              <a:ext uri="{FF2B5EF4-FFF2-40B4-BE49-F238E27FC236}">
                <a16:creationId xmlns:a16="http://schemas.microsoft.com/office/drawing/2014/main" id="{BEF05380-0BDD-F8AA-4C67-8BD7A6CAB482}"/>
              </a:ext>
            </a:extLst>
          </p:cNvPr>
          <p:cNvSpPr txBox="1"/>
          <p:nvPr/>
        </p:nvSpPr>
        <p:spPr>
          <a:xfrm>
            <a:off x="6824217" y="4003499"/>
            <a:ext cx="1939955" cy="300894"/>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pPr>
            <a:r>
              <a:t>(2018 , 2019 , 2020) </a:t>
            </a:r>
            <a:endParaRPr lang="en-US" sz="1200" dirty="0"/>
          </a:p>
        </p:txBody>
      </p:sp>
      <p:grpSp>
        <p:nvGrpSpPr>
          <p:cNvPr id="25" name="Group 24">
            <a:extLst>
              <a:ext uri="{FF2B5EF4-FFF2-40B4-BE49-F238E27FC236}">
                <a16:creationId xmlns:a16="http://schemas.microsoft.com/office/drawing/2014/main" id="{CD559225-3269-0320-417A-F1613DA7A8DB}"/>
              </a:ext>
            </a:extLst>
          </p:cNvPr>
          <p:cNvGrpSpPr/>
          <p:nvPr/>
        </p:nvGrpSpPr>
        <p:grpSpPr>
          <a:xfrm>
            <a:off x="1218355" y="4448785"/>
            <a:ext cx="10778356" cy="2172492"/>
            <a:chOff x="1137561" y="2007207"/>
            <a:chExt cx="10778356" cy="2172492"/>
          </a:xfrm>
        </p:grpSpPr>
        <p:graphicFrame>
          <p:nvGraphicFramePr>
            <p:cNvPr id="26" name="Chart 25">
              <a:extLst>
                <a:ext uri="{FF2B5EF4-FFF2-40B4-BE49-F238E27FC236}">
                  <a16:creationId xmlns:a16="http://schemas.microsoft.com/office/drawing/2014/main" id="{1A2913A8-73B2-4718-D614-D09EA8C915CD}"/>
                </a:ext>
              </a:extLst>
            </p:cNvPr>
            <p:cNvGraphicFramePr/>
            <p:nvPr>
              <p:extLst>
                <p:ext uri="{D42A27DB-BD31-4B8C-83A1-F6EECF244321}">
                  <p14:modId xmlns:p14="http://schemas.microsoft.com/office/powerpoint/2010/main" val="3347855357"/>
                </p:ext>
              </p:extLst>
            </p:nvPr>
          </p:nvGraphicFramePr>
          <p:xfrm>
            <a:off x="3790353" y="2007207"/>
            <a:ext cx="2250503" cy="211963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7" name="Chart 26">
              <a:extLst>
                <a:ext uri="{FF2B5EF4-FFF2-40B4-BE49-F238E27FC236}">
                  <a16:creationId xmlns:a16="http://schemas.microsoft.com/office/drawing/2014/main" id="{95F07FEA-71CF-F814-9909-B11C3FFB1581}"/>
                </a:ext>
              </a:extLst>
            </p:cNvPr>
            <p:cNvGraphicFramePr/>
            <p:nvPr>
              <p:extLst>
                <p:ext uri="{D42A27DB-BD31-4B8C-83A1-F6EECF244321}">
                  <p14:modId xmlns:p14="http://schemas.microsoft.com/office/powerpoint/2010/main" val="875853493"/>
                </p:ext>
              </p:extLst>
            </p:nvPr>
          </p:nvGraphicFramePr>
          <p:xfrm>
            <a:off x="6457141" y="2028823"/>
            <a:ext cx="2250503" cy="215087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8" name="Chart 27">
              <a:extLst>
                <a:ext uri="{FF2B5EF4-FFF2-40B4-BE49-F238E27FC236}">
                  <a16:creationId xmlns:a16="http://schemas.microsoft.com/office/drawing/2014/main" id="{2BC1E077-E3D7-9A1D-59B3-5CC9A0E3F084}"/>
                </a:ext>
              </a:extLst>
            </p:cNvPr>
            <p:cNvGraphicFramePr/>
            <p:nvPr>
              <p:extLst>
                <p:ext uri="{D42A27DB-BD31-4B8C-83A1-F6EECF244321}">
                  <p14:modId xmlns:p14="http://schemas.microsoft.com/office/powerpoint/2010/main" val="3510910569"/>
                </p:ext>
              </p:extLst>
            </p:nvPr>
          </p:nvGraphicFramePr>
          <p:xfrm>
            <a:off x="8901229" y="2007207"/>
            <a:ext cx="3014688" cy="2119635"/>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9" name="Chart 28">
              <a:extLst>
                <a:ext uri="{FF2B5EF4-FFF2-40B4-BE49-F238E27FC236}">
                  <a16:creationId xmlns:a16="http://schemas.microsoft.com/office/drawing/2014/main" id="{C5826091-1161-B05F-4EFA-F72C642DF990}"/>
                </a:ext>
              </a:extLst>
            </p:cNvPr>
            <p:cNvGraphicFramePr/>
            <p:nvPr>
              <p:extLst>
                <p:ext uri="{D42A27DB-BD31-4B8C-83A1-F6EECF244321}">
                  <p14:modId xmlns:p14="http://schemas.microsoft.com/office/powerpoint/2010/main" val="3186332293"/>
                </p:ext>
              </p:extLst>
            </p:nvPr>
          </p:nvGraphicFramePr>
          <p:xfrm>
            <a:off x="1137561" y="2007207"/>
            <a:ext cx="2236507" cy="2065658"/>
          </p:xfrm>
          <a:graphic>
            <a:graphicData uri="http://schemas.openxmlformats.org/drawingml/2006/chart">
              <c:chart xmlns:c="http://schemas.openxmlformats.org/drawingml/2006/chart" xmlns:r="http://schemas.openxmlformats.org/officeDocument/2006/relationships" r:id="rId9"/>
            </a:graphicData>
          </a:graphic>
        </p:graphicFrame>
      </p:grpSp>
      <p:sp>
        <p:nvSpPr>
          <p:cNvPr id="6" name="TextBox 19">
            <a:extLst>
              <a:ext uri="{FF2B5EF4-FFF2-40B4-BE49-F238E27FC236}">
                <a16:creationId xmlns:a16="http://schemas.microsoft.com/office/drawing/2014/main" id="{CF6E28ED-91AA-1613-B6EB-AFFFFC702E53}"/>
              </a:ext>
            </a:extLst>
          </p:cNvPr>
          <p:cNvSpPr txBox="1"/>
          <p:nvPr/>
        </p:nvSpPr>
        <p:spPr>
          <a:xfrm>
            <a:off x="6990662" y="6344278"/>
            <a:ext cx="1607063" cy="276999"/>
          </a:xfrm>
          <a:prstGeom prst="rect">
            <a:avLst/>
          </a:prstGeom>
          <a:no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pPr>
            <a:r>
              <a:rPr dirty="0"/>
              <a:t>(2018 , 2019 , 2020) </a:t>
            </a:r>
            <a:endParaRPr lang="en-US" sz="1200" dirty="0"/>
          </a:p>
        </p:txBody>
      </p:sp>
      <p:sp>
        <p:nvSpPr>
          <p:cNvPr id="10" name="TextBox 19">
            <a:extLst>
              <a:ext uri="{FF2B5EF4-FFF2-40B4-BE49-F238E27FC236}">
                <a16:creationId xmlns:a16="http://schemas.microsoft.com/office/drawing/2014/main" id="{FBD76F99-D4A6-0A13-6A3E-100BCD06A0F4}"/>
              </a:ext>
            </a:extLst>
          </p:cNvPr>
          <p:cNvSpPr txBox="1"/>
          <p:nvPr/>
        </p:nvSpPr>
        <p:spPr>
          <a:xfrm>
            <a:off x="4215680" y="6370909"/>
            <a:ext cx="1742872" cy="276999"/>
          </a:xfrm>
          <a:prstGeom prst="rect">
            <a:avLst/>
          </a:prstGeom>
          <a:no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pPr>
            <a:r>
              <a:rPr dirty="0"/>
              <a:t>(2018 , 2019 , 2020) </a:t>
            </a:r>
            <a:endParaRPr lang="en-US" sz="1200" dirty="0"/>
          </a:p>
        </p:txBody>
      </p:sp>
      <p:sp>
        <p:nvSpPr>
          <p:cNvPr id="11" name="TextBox 19">
            <a:extLst>
              <a:ext uri="{FF2B5EF4-FFF2-40B4-BE49-F238E27FC236}">
                <a16:creationId xmlns:a16="http://schemas.microsoft.com/office/drawing/2014/main" id="{F2ACE617-8DDB-A2B8-6230-A0D1405076C6}"/>
              </a:ext>
            </a:extLst>
          </p:cNvPr>
          <p:cNvSpPr txBox="1"/>
          <p:nvPr/>
        </p:nvSpPr>
        <p:spPr>
          <a:xfrm>
            <a:off x="1424940" y="6370910"/>
            <a:ext cx="1637556" cy="276999"/>
          </a:xfrm>
          <a:prstGeom prst="rect">
            <a:avLst/>
          </a:prstGeom>
          <a:no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rtl="1">
              <a:defRPr sz="1200"/>
            </a:pPr>
            <a:r>
              <a:rPr dirty="0"/>
              <a:t>(2018 , 2019 , 2020) </a:t>
            </a:r>
            <a:endParaRPr lang="en-US" sz="1200" dirty="0"/>
          </a:p>
        </p:txBody>
      </p:sp>
    </p:spTree>
    <p:extLst>
      <p:ext uri="{BB962C8B-B14F-4D97-AF65-F5344CB8AC3E}">
        <p14:creationId xmlns:p14="http://schemas.microsoft.com/office/powerpoint/2010/main" val="701179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8744" y="0"/>
            <a:ext cx="9144000" cy="2387600"/>
          </a:xfrm>
        </p:spPr>
        <p:txBody>
          <a:bodyPr/>
          <a:lstStyle/>
          <a:p>
            <a:pPr algn="l"/>
            <a:r>
              <a:rPr dirty="0"/>
              <a:t> </a:t>
            </a:r>
            <a:endParaRPr lang="en-US" dirty="0"/>
          </a:p>
        </p:txBody>
      </p:sp>
      <p:sp>
        <p:nvSpPr>
          <p:cNvPr id="5" name="Title 1"/>
          <p:cNvSpPr txBox="1">
            <a:spLocks/>
          </p:cNvSpPr>
          <p:nvPr/>
        </p:nvSpPr>
        <p:spPr>
          <a:xfrm>
            <a:off x="579804" y="963857"/>
            <a:ext cx="7370957" cy="787616"/>
          </a:xfrm>
          <a:prstGeom prst="rect">
            <a:avLst/>
          </a:prstGeom>
        </p:spPr>
        <p:txBody>
          <a:bodyPr vert="horz" lIns="91440" tIns="45721" rIns="91440" bIns="45721"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sz="3000" b="1">
                <a:solidFill>
                  <a:schemeClr val="accent4">
                    <a:lumMod val="75000"/>
                  </a:schemeClr>
                </a:solidFill>
                <a:latin typeface="TheSans" panose="020B0503040302020203" pitchFamily="34" charset="-78"/>
                <a:cs typeface="+mn-cs"/>
              </a:defRPr>
            </a:pPr>
            <a:r>
              <a:rPr lang="en-US" dirty="0"/>
              <a:t>Employee</a:t>
            </a:r>
            <a:r>
              <a:rPr dirty="0"/>
              <a:t> </a:t>
            </a:r>
            <a:r>
              <a:rPr lang="en-US" dirty="0"/>
              <a:t>Happiness </a:t>
            </a:r>
            <a:r>
              <a:rPr dirty="0"/>
              <a:t>- Internal </a:t>
            </a:r>
            <a:r>
              <a:rPr lang="en-US" dirty="0"/>
              <a:t>Survey</a:t>
            </a:r>
            <a:r>
              <a:rPr dirty="0"/>
              <a:t> </a:t>
            </a:r>
            <a:endParaRPr lang="en-US" sz="3000" b="1" dirty="0">
              <a:solidFill>
                <a:schemeClr val="accent4">
                  <a:lumMod val="75000"/>
                </a:schemeClr>
              </a:solidFill>
              <a:latin typeface="TheSans" panose="020B0503040302020203" pitchFamily="34" charset="-78"/>
              <a:cs typeface="+mn-cs"/>
            </a:endParaRPr>
          </a:p>
        </p:txBody>
      </p:sp>
      <p:grpSp>
        <p:nvGrpSpPr>
          <p:cNvPr id="24" name="Group 23">
            <a:extLst>
              <a:ext uri="{FF2B5EF4-FFF2-40B4-BE49-F238E27FC236}">
                <a16:creationId xmlns:a16="http://schemas.microsoft.com/office/drawing/2014/main" id="{77369EFF-536D-945F-890F-DAA36D4110E8}"/>
              </a:ext>
            </a:extLst>
          </p:cNvPr>
          <p:cNvGrpSpPr/>
          <p:nvPr/>
        </p:nvGrpSpPr>
        <p:grpSpPr>
          <a:xfrm>
            <a:off x="1158785" y="2060303"/>
            <a:ext cx="10778356" cy="2118514"/>
            <a:chOff x="1137561" y="2061185"/>
            <a:chExt cx="10778356" cy="2118514"/>
          </a:xfrm>
        </p:grpSpPr>
        <p:graphicFrame>
          <p:nvGraphicFramePr>
            <p:cNvPr id="7" name="Chart 6"/>
            <p:cNvGraphicFramePr/>
            <p:nvPr>
              <p:extLst>
                <p:ext uri="{D42A27DB-BD31-4B8C-83A1-F6EECF244321}">
                  <p14:modId xmlns:p14="http://schemas.microsoft.com/office/powerpoint/2010/main" val="471525711"/>
                </p:ext>
              </p:extLst>
            </p:nvPr>
          </p:nvGraphicFramePr>
          <p:xfrm>
            <a:off x="3804349" y="2115163"/>
            <a:ext cx="2236507" cy="2011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p:nvPr>
              <p:extLst>
                <p:ext uri="{D42A27DB-BD31-4B8C-83A1-F6EECF244321}">
                  <p14:modId xmlns:p14="http://schemas.microsoft.com/office/powerpoint/2010/main" val="593524196"/>
                </p:ext>
              </p:extLst>
            </p:nvPr>
          </p:nvGraphicFramePr>
          <p:xfrm>
            <a:off x="6471137" y="2168019"/>
            <a:ext cx="2236507" cy="20116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p:nvPr>
              <p:extLst>
                <p:ext uri="{D42A27DB-BD31-4B8C-83A1-F6EECF244321}">
                  <p14:modId xmlns:p14="http://schemas.microsoft.com/office/powerpoint/2010/main" val="2779959102"/>
                </p:ext>
              </p:extLst>
            </p:nvPr>
          </p:nvGraphicFramePr>
          <p:xfrm>
            <a:off x="8901229" y="2115162"/>
            <a:ext cx="3014688" cy="20116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Chart 18">
              <a:extLst>
                <a:ext uri="{FF2B5EF4-FFF2-40B4-BE49-F238E27FC236}">
                  <a16:creationId xmlns:a16="http://schemas.microsoft.com/office/drawing/2014/main" id="{0539ED48-553D-C925-D550-115B7D3DD696}"/>
                </a:ext>
              </a:extLst>
            </p:cNvPr>
            <p:cNvGraphicFramePr/>
            <p:nvPr>
              <p:extLst>
                <p:ext uri="{D42A27DB-BD31-4B8C-83A1-F6EECF244321}">
                  <p14:modId xmlns:p14="http://schemas.microsoft.com/office/powerpoint/2010/main" val="4095942101"/>
                </p:ext>
              </p:extLst>
            </p:nvPr>
          </p:nvGraphicFramePr>
          <p:xfrm>
            <a:off x="1137561" y="2061185"/>
            <a:ext cx="2236507" cy="2011680"/>
          </p:xfrm>
          <a:graphic>
            <a:graphicData uri="http://schemas.openxmlformats.org/drawingml/2006/chart">
              <c:chart xmlns:c="http://schemas.openxmlformats.org/drawingml/2006/chart" xmlns:r="http://schemas.openxmlformats.org/officeDocument/2006/relationships" r:id="rId5"/>
            </a:graphicData>
          </a:graphic>
        </p:graphicFrame>
      </p:grpSp>
      <p:sp>
        <p:nvSpPr>
          <p:cNvPr id="22" name="TextBox 19">
            <a:extLst>
              <a:ext uri="{FF2B5EF4-FFF2-40B4-BE49-F238E27FC236}">
                <a16:creationId xmlns:a16="http://schemas.microsoft.com/office/drawing/2014/main" id="{BEF05380-0BDD-F8AA-4C67-8BD7A6CAB482}"/>
              </a:ext>
            </a:extLst>
          </p:cNvPr>
          <p:cNvSpPr txBox="1"/>
          <p:nvPr/>
        </p:nvSpPr>
        <p:spPr>
          <a:xfrm>
            <a:off x="1518561" y="3961117"/>
            <a:ext cx="1473480" cy="276999"/>
          </a:xfrm>
          <a:prstGeom prst="rect">
            <a:avLst/>
          </a:prstGeom>
          <a:noFill/>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pPr>
            <a:r>
              <a:rPr dirty="0"/>
              <a:t>(2018 , 2019 , 2020) </a:t>
            </a:r>
            <a:endParaRPr lang="en-US" sz="1200" dirty="0"/>
          </a:p>
        </p:txBody>
      </p:sp>
      <p:grpSp>
        <p:nvGrpSpPr>
          <p:cNvPr id="25" name="Group 24">
            <a:extLst>
              <a:ext uri="{FF2B5EF4-FFF2-40B4-BE49-F238E27FC236}">
                <a16:creationId xmlns:a16="http://schemas.microsoft.com/office/drawing/2014/main" id="{CD559225-3269-0320-417A-F1613DA7A8DB}"/>
              </a:ext>
            </a:extLst>
          </p:cNvPr>
          <p:cNvGrpSpPr/>
          <p:nvPr/>
        </p:nvGrpSpPr>
        <p:grpSpPr>
          <a:xfrm>
            <a:off x="1158785" y="4238116"/>
            <a:ext cx="10778356" cy="2383161"/>
            <a:chOff x="1228066" y="1796538"/>
            <a:chExt cx="10632249" cy="2383161"/>
          </a:xfrm>
        </p:grpSpPr>
        <p:graphicFrame>
          <p:nvGraphicFramePr>
            <p:cNvPr id="26" name="Chart 25">
              <a:extLst>
                <a:ext uri="{FF2B5EF4-FFF2-40B4-BE49-F238E27FC236}">
                  <a16:creationId xmlns:a16="http://schemas.microsoft.com/office/drawing/2014/main" id="{1A2913A8-73B2-4718-D614-D09EA8C915CD}"/>
                </a:ext>
              </a:extLst>
            </p:cNvPr>
            <p:cNvGraphicFramePr/>
            <p:nvPr>
              <p:extLst>
                <p:ext uri="{D42A27DB-BD31-4B8C-83A1-F6EECF244321}">
                  <p14:modId xmlns:p14="http://schemas.microsoft.com/office/powerpoint/2010/main" val="3285595962"/>
                </p:ext>
              </p:extLst>
            </p:nvPr>
          </p:nvGraphicFramePr>
          <p:xfrm>
            <a:off x="3806264" y="1828345"/>
            <a:ext cx="2236507" cy="228935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7" name="Chart 26">
              <a:extLst>
                <a:ext uri="{FF2B5EF4-FFF2-40B4-BE49-F238E27FC236}">
                  <a16:creationId xmlns:a16="http://schemas.microsoft.com/office/drawing/2014/main" id="{95F07FEA-71CF-F814-9909-B11C3FFB1581}"/>
                </a:ext>
              </a:extLst>
            </p:cNvPr>
            <p:cNvGraphicFramePr/>
            <p:nvPr>
              <p:extLst>
                <p:ext uri="{D42A27DB-BD31-4B8C-83A1-F6EECF244321}">
                  <p14:modId xmlns:p14="http://schemas.microsoft.com/office/powerpoint/2010/main" val="4068617168"/>
                </p:ext>
              </p:extLst>
            </p:nvPr>
          </p:nvGraphicFramePr>
          <p:xfrm>
            <a:off x="6422207" y="1828345"/>
            <a:ext cx="2285437" cy="2351354"/>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8" name="Chart 27">
              <a:extLst>
                <a:ext uri="{FF2B5EF4-FFF2-40B4-BE49-F238E27FC236}">
                  <a16:creationId xmlns:a16="http://schemas.microsoft.com/office/drawing/2014/main" id="{2BC1E077-E3D7-9A1D-59B3-5CC9A0E3F084}"/>
                </a:ext>
              </a:extLst>
            </p:cNvPr>
            <p:cNvGraphicFramePr/>
            <p:nvPr>
              <p:extLst>
                <p:ext uri="{D42A27DB-BD31-4B8C-83A1-F6EECF244321}">
                  <p14:modId xmlns:p14="http://schemas.microsoft.com/office/powerpoint/2010/main" val="3007182748"/>
                </p:ext>
              </p:extLst>
            </p:nvPr>
          </p:nvGraphicFramePr>
          <p:xfrm>
            <a:off x="8828380" y="1828345"/>
            <a:ext cx="3031935" cy="2298498"/>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9" name="Chart 28">
              <a:extLst>
                <a:ext uri="{FF2B5EF4-FFF2-40B4-BE49-F238E27FC236}">
                  <a16:creationId xmlns:a16="http://schemas.microsoft.com/office/drawing/2014/main" id="{C5826091-1161-B05F-4EFA-F72C642DF990}"/>
                </a:ext>
              </a:extLst>
            </p:cNvPr>
            <p:cNvGraphicFramePr/>
            <p:nvPr>
              <p:extLst>
                <p:ext uri="{D42A27DB-BD31-4B8C-83A1-F6EECF244321}">
                  <p14:modId xmlns:p14="http://schemas.microsoft.com/office/powerpoint/2010/main" val="3555232934"/>
                </p:ext>
              </p:extLst>
            </p:nvPr>
          </p:nvGraphicFramePr>
          <p:xfrm>
            <a:off x="1228066" y="1796538"/>
            <a:ext cx="2146002" cy="2276327"/>
          </p:xfrm>
          <a:graphic>
            <a:graphicData uri="http://schemas.openxmlformats.org/drawingml/2006/chart">
              <c:chart xmlns:c="http://schemas.openxmlformats.org/drawingml/2006/chart" xmlns:r="http://schemas.openxmlformats.org/officeDocument/2006/relationships" r:id="rId9"/>
            </a:graphicData>
          </a:graphic>
        </p:graphicFrame>
      </p:grpSp>
      <p:sp>
        <p:nvSpPr>
          <p:cNvPr id="4" name="TextBox 19">
            <a:extLst>
              <a:ext uri="{FF2B5EF4-FFF2-40B4-BE49-F238E27FC236}">
                <a16:creationId xmlns:a16="http://schemas.microsoft.com/office/drawing/2014/main" id="{92412DE8-8ABD-953D-8FD5-FCEF79AE12EC}"/>
              </a:ext>
            </a:extLst>
          </p:cNvPr>
          <p:cNvSpPr txBox="1"/>
          <p:nvPr/>
        </p:nvSpPr>
        <p:spPr>
          <a:xfrm>
            <a:off x="6895612" y="3949211"/>
            <a:ext cx="2066841" cy="276999"/>
          </a:xfrm>
          <a:prstGeom prst="rect">
            <a:avLst/>
          </a:prstGeom>
          <a:no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pPr>
            <a:r>
              <a:rPr dirty="0"/>
              <a:t>(2018 , 2019 , 2020) </a:t>
            </a:r>
            <a:endParaRPr lang="en-US" sz="1200" dirty="0"/>
          </a:p>
        </p:txBody>
      </p:sp>
      <p:sp>
        <p:nvSpPr>
          <p:cNvPr id="6" name="TextBox 19">
            <a:extLst>
              <a:ext uri="{FF2B5EF4-FFF2-40B4-BE49-F238E27FC236}">
                <a16:creationId xmlns:a16="http://schemas.microsoft.com/office/drawing/2014/main" id="{FF0701BE-ED95-67BF-D6AB-293934FDBB16}"/>
              </a:ext>
            </a:extLst>
          </p:cNvPr>
          <p:cNvSpPr txBox="1"/>
          <p:nvPr/>
        </p:nvSpPr>
        <p:spPr>
          <a:xfrm>
            <a:off x="4205009" y="3992924"/>
            <a:ext cx="1592671" cy="276999"/>
          </a:xfrm>
          <a:prstGeom prst="rect">
            <a:avLst/>
          </a:prstGeom>
          <a:no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pPr>
            <a:r>
              <a:rPr dirty="0"/>
              <a:t>(2018 , 2019 , 2020) </a:t>
            </a:r>
            <a:endParaRPr lang="en-US" sz="1200" dirty="0"/>
          </a:p>
        </p:txBody>
      </p:sp>
      <p:sp>
        <p:nvSpPr>
          <p:cNvPr id="10" name="TextBox 19">
            <a:extLst>
              <a:ext uri="{FF2B5EF4-FFF2-40B4-BE49-F238E27FC236}">
                <a16:creationId xmlns:a16="http://schemas.microsoft.com/office/drawing/2014/main" id="{26D64803-CA8B-50C5-72F2-6BAA93355AFC}"/>
              </a:ext>
            </a:extLst>
          </p:cNvPr>
          <p:cNvSpPr txBox="1"/>
          <p:nvPr/>
        </p:nvSpPr>
        <p:spPr>
          <a:xfrm>
            <a:off x="6917341" y="6316249"/>
            <a:ext cx="2066841" cy="276999"/>
          </a:xfrm>
          <a:prstGeom prst="rect">
            <a:avLst/>
          </a:prstGeom>
          <a:no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pPr>
            <a:r>
              <a:rPr dirty="0"/>
              <a:t>(2018 , 2019 , 2020) </a:t>
            </a:r>
            <a:endParaRPr lang="en-US" sz="1200" dirty="0"/>
          </a:p>
        </p:txBody>
      </p:sp>
      <p:sp>
        <p:nvSpPr>
          <p:cNvPr id="11" name="TextBox 19">
            <a:extLst>
              <a:ext uri="{FF2B5EF4-FFF2-40B4-BE49-F238E27FC236}">
                <a16:creationId xmlns:a16="http://schemas.microsoft.com/office/drawing/2014/main" id="{802E201C-DC4D-8010-131B-8163053C2C49}"/>
              </a:ext>
            </a:extLst>
          </p:cNvPr>
          <p:cNvSpPr txBox="1"/>
          <p:nvPr/>
        </p:nvSpPr>
        <p:spPr>
          <a:xfrm>
            <a:off x="4244495" y="6322572"/>
            <a:ext cx="2066841" cy="276999"/>
          </a:xfrm>
          <a:prstGeom prst="rect">
            <a:avLst/>
          </a:prstGeom>
          <a:no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pPr>
            <a:r>
              <a:rPr dirty="0"/>
              <a:t>(2018 , 2019 , 2020) </a:t>
            </a:r>
            <a:endParaRPr lang="en-US" sz="1200" dirty="0"/>
          </a:p>
        </p:txBody>
      </p:sp>
      <p:sp>
        <p:nvSpPr>
          <p:cNvPr id="12" name="TextBox 19">
            <a:extLst>
              <a:ext uri="{FF2B5EF4-FFF2-40B4-BE49-F238E27FC236}">
                <a16:creationId xmlns:a16="http://schemas.microsoft.com/office/drawing/2014/main" id="{E23E0C87-4BA3-76ED-2A8E-D0EEDEBFF66C}"/>
              </a:ext>
            </a:extLst>
          </p:cNvPr>
          <p:cNvSpPr txBox="1"/>
          <p:nvPr/>
        </p:nvSpPr>
        <p:spPr>
          <a:xfrm>
            <a:off x="1518561" y="6264021"/>
            <a:ext cx="2066841" cy="276999"/>
          </a:xfrm>
          <a:prstGeom prst="rect">
            <a:avLst/>
          </a:prstGeom>
          <a:noFill/>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200"/>
            </a:pPr>
            <a:r>
              <a:rPr dirty="0"/>
              <a:t>(2018 , 2019 , 2020) </a:t>
            </a:r>
            <a:endParaRPr lang="en-US" sz="1200" dirty="0"/>
          </a:p>
        </p:txBody>
      </p:sp>
    </p:spTree>
    <p:extLst>
      <p:ext uri="{BB962C8B-B14F-4D97-AF65-F5344CB8AC3E}">
        <p14:creationId xmlns:p14="http://schemas.microsoft.com/office/powerpoint/2010/main" val="21464088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911A92-6B22-CD4C-B380-AFB029ACB286}"/>
              </a:ext>
            </a:extLst>
          </p:cNvPr>
          <p:cNvSpPr>
            <a:spLocks noGrp="1"/>
          </p:cNvSpPr>
          <p:nvPr>
            <p:ph idx="1"/>
          </p:nvPr>
        </p:nvSpPr>
        <p:spPr>
          <a:xfrm>
            <a:off x="838200" y="3031434"/>
            <a:ext cx="10515600" cy="795132"/>
          </a:xfrm>
        </p:spPr>
        <p:txBody>
          <a:bodyPr>
            <a:normAutofit/>
          </a:bodyPr>
          <a:lstStyle/>
          <a:p>
            <a:pPr marL="0" indent="0" algn="ctr">
              <a:buNone/>
              <a:defRPr sz="4000">
                <a:solidFill>
                  <a:schemeClr val="accent4">
                    <a:lumMod val="75000"/>
                  </a:schemeClr>
                </a:solidFill>
                <a:latin typeface="Sakkal Majalla" panose="02000000000000000000" pitchFamily="2" charset="-78"/>
                <a:cs typeface="Sakkal Majalla" panose="02000000000000000000" pitchFamily="2" charset="-78"/>
              </a:defRPr>
            </a:pPr>
            <a:r>
              <a:rPr dirty="0"/>
              <a:t>Autonomous Judicial Services on </a:t>
            </a:r>
            <a:r>
              <a:rPr lang="en-US" dirty="0"/>
              <a:t>RAK</a:t>
            </a:r>
            <a:r>
              <a:rPr dirty="0"/>
              <a:t> </a:t>
            </a:r>
            <a:r>
              <a:rPr lang="en-US" dirty="0"/>
              <a:t>E-</a:t>
            </a:r>
            <a:r>
              <a:rPr dirty="0"/>
              <a:t>Government Portal </a:t>
            </a:r>
          </a:p>
          <a:p>
            <a:pPr marL="0" indent="0" algn="ctr">
              <a:buNone/>
            </a:pPr>
            <a:endParaRPr lang="en-AE" sz="4000" dirty="0">
              <a:solidFill>
                <a:schemeClr val="accent4">
                  <a:lumMod val="75000"/>
                </a:schemeClr>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9080717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4">
            <a:extLst>
              <a:ext uri="{FF2B5EF4-FFF2-40B4-BE49-F238E27FC236}">
                <a16:creationId xmlns:a16="http://schemas.microsoft.com/office/drawing/2014/main" id="{2C0669DF-874B-4934-85EE-1643F3F90AAD}"/>
              </a:ext>
            </a:extLst>
          </p:cNvPr>
          <p:cNvGraphicFramePr>
            <a:graphicFrameLocks noGrp="1"/>
          </p:cNvGraphicFramePr>
          <p:nvPr>
            <p:ph idx="1"/>
            <p:extLst>
              <p:ext uri="{D42A27DB-BD31-4B8C-83A1-F6EECF244321}">
                <p14:modId xmlns:p14="http://schemas.microsoft.com/office/powerpoint/2010/main" val="4221942899"/>
              </p:ext>
            </p:extLst>
          </p:nvPr>
        </p:nvGraphicFramePr>
        <p:xfrm>
          <a:off x="789709" y="983673"/>
          <a:ext cx="10654146" cy="5153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42353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57070b48-7f53-4f2e-ade3-a597dfc8328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F0005B58A3D941B9718B57301F0B46" ma:contentTypeVersion="9" ma:contentTypeDescription="Create a new document." ma:contentTypeScope="" ma:versionID="3bd7e8cb53534f4c58ef22453501c8f5">
  <xsd:schema xmlns:xsd="http://www.w3.org/2001/XMLSchema" xmlns:xs="http://www.w3.org/2001/XMLSchema" xmlns:p="http://schemas.microsoft.com/office/2006/metadata/properties" xmlns:ns3="78f21934-acfc-4373-821f-9295188d6ceb" xmlns:ns4="57070b48-7f53-4f2e-ade3-a597dfc8328a" targetNamespace="http://schemas.microsoft.com/office/2006/metadata/properties" ma:root="true" ma:fieldsID="4d47289bd98f204a89bfab632f2fff02" ns3:_="" ns4:_="">
    <xsd:import namespace="78f21934-acfc-4373-821f-9295188d6ceb"/>
    <xsd:import namespace="57070b48-7f53-4f2e-ade3-a597dfc8328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f21934-acfc-4373-821f-9295188d6ce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7070b48-7f53-4f2e-ade3-a597dfc8328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64A7E6-5F8F-4D88-8763-E568FA416840}">
  <ds:schemaRefs>
    <ds:schemaRef ds:uri="http://purl.org/dc/elements/1.1/"/>
    <ds:schemaRef ds:uri="http://schemas.openxmlformats.org/package/2006/metadata/core-properties"/>
    <ds:schemaRef ds:uri="57070b48-7f53-4f2e-ade3-a597dfc8328a"/>
    <ds:schemaRef ds:uri="http://www.w3.org/XML/1998/namespace"/>
    <ds:schemaRef ds:uri="http://purl.org/dc/terms/"/>
    <ds:schemaRef ds:uri="http://schemas.microsoft.com/office/infopath/2007/PartnerControls"/>
    <ds:schemaRef ds:uri="78f21934-acfc-4373-821f-9295188d6ceb"/>
    <ds:schemaRef ds:uri="http://schemas.microsoft.com/office/2006/documentManagement/typ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16257592-6F67-429E-B7E0-330AFD1542B6}">
  <ds:schemaRefs>
    <ds:schemaRef ds:uri="http://schemas.microsoft.com/sharepoint/v3/contenttype/forms"/>
  </ds:schemaRefs>
</ds:datastoreItem>
</file>

<file path=customXml/itemProps3.xml><?xml version="1.0" encoding="utf-8"?>
<ds:datastoreItem xmlns:ds="http://schemas.openxmlformats.org/officeDocument/2006/customXml" ds:itemID="{7D512E00-7601-4D1E-B4CA-147E99232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f21934-acfc-4373-821f-9295188d6ceb"/>
    <ds:schemaRef ds:uri="57070b48-7f53-4f2e-ade3-a597dfc832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8827</TotalTime>
  <Words>3232</Words>
  <Application>Microsoft Office PowerPoint</Application>
  <PresentationFormat>Widescreen</PresentationFormat>
  <Paragraphs>352</Paragraphs>
  <Slides>38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Calibri</vt:lpstr>
      <vt:lpstr>Calibri Light</vt:lpstr>
      <vt:lpstr>Rockwell Light</vt:lpstr>
      <vt:lpstr>Sakkal Majalla</vt:lpstr>
      <vt:lpstr>TheSans</vt:lpstr>
      <vt:lpstr>Office Theme</vt:lpstr>
      <vt:lpstr>PowerPoint Presentation</vt:lpstr>
      <vt:lpstr>The Courts Department Obtained 3 Awards in the 15th "Excellence Government Award" whose ranks thereof are: </vt:lpstr>
      <vt:lpstr>Customers Survies Results conducted by the Saqr Government Excellence Programme at the RAK Government's level, and Courts Department Achieved First Place as Follows: </vt:lpstr>
      <vt:lpstr>PowerPoint Presentation</vt:lpstr>
      <vt:lpstr>PowerPoint Presentation</vt:lpstr>
      <vt:lpstr>PowerPoint Presentation</vt:lpstr>
      <vt:lpstr>PowerPoint Presentation</vt:lpstr>
      <vt:lpstr>PowerPoint Presentation</vt:lpstr>
      <vt:lpstr>PowerPoint Presentation</vt:lpstr>
      <vt:lpstr> </vt:lpstr>
      <vt:lpstr> </vt:lpstr>
      <vt:lpstr>PowerPoint Presentation</vt:lpstr>
      <vt:lpstr>PowerPoint Presentation</vt:lpstr>
      <vt:lpstr> </vt:lpstr>
      <vt:lpstr>In cooperation with the E-Government, RAK Courts have completed the first paperless file for temporary and summary actions of petitions and fieri facias. This new system enables individuals, companies, banks, and attorneys to file a petition or a fieri facia electronically, allowing competent staff within the courts’ department to review the request. Such request shall be referred electronically to the competent judge, who shall review it along with all relevant data, including parties, demands, facts, and supporting documents through the courts’ system. A decision shall be rendered and signed electronically, after which it is sent to the competent staff to follow up on the execution of orders and decisions, ensuring that all stages of the new system are fully electronic, eliminating the need for paper.</vt:lpstr>
      <vt:lpstr> </vt:lpstr>
      <vt:lpstr> </vt:lpstr>
      <vt:lpstr> </vt:lpstr>
      <vt:lpstr>PowerPoint Presentation</vt:lpstr>
      <vt:lpstr>PowerPoint Presentation</vt:lpstr>
      <vt:lpstr> </vt:lpstr>
      <vt:lpstr> </vt:lpstr>
      <vt:lpstr>PowerPoint Presentation</vt:lpstr>
      <vt:lpstr>PowerPoint Presentation</vt:lpstr>
      <vt:lpstr>PowerPoint Presentation</vt:lpstr>
      <vt:lpstr>PowerPoint Presentation</vt:lpstr>
      <vt:lpstr>PowerPoint Presentation</vt:lpstr>
      <vt:lpstr> </vt:lpstr>
      <vt:lpstr>PowerPoint Presentation</vt:lpstr>
      <vt:lpstr>  </vt:lpstr>
      <vt:lpstr> </vt:lpstr>
      <vt:lpstr> </vt:lpstr>
      <vt:lpstr> </vt:lpstr>
      <vt:lpstr> </vt:lpstr>
      <vt:lpstr> </vt:lpstr>
      <vt:lpstr>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Hana Thani Al Mahri</dc:creator>
  <cp:lastModifiedBy>Diana Magdy Boshra Beskals</cp:lastModifiedBy>
  <cp:revision>55</cp:revision>
  <cp:lastPrinted>2023-06-26T12:22:46Z</cp:lastPrinted>
  <dcterms:created xsi:type="dcterms:W3CDTF">2023-06-20T10:14:05Z</dcterms:created>
  <dcterms:modified xsi:type="dcterms:W3CDTF">2025-03-14T08:59:37Z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0x01010062F0005B58A3D941B9718B57301F0B46</vt:lpwstr>
  </property>
</Properties>
</file>